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4"/>
  </p:notesMasterIdLst>
  <p:handoutMasterIdLst>
    <p:handoutMasterId r:id="rId135"/>
  </p:handoutMasterIdLst>
  <p:sldIdLst>
    <p:sldId id="884" r:id="rId2"/>
    <p:sldId id="840" r:id="rId3"/>
    <p:sldId id="845" r:id="rId4"/>
    <p:sldId id="646" r:id="rId5"/>
    <p:sldId id="1222" r:id="rId6"/>
    <p:sldId id="269" r:id="rId7"/>
    <p:sldId id="865" r:id="rId8"/>
    <p:sldId id="1041" r:id="rId9"/>
    <p:sldId id="888" r:id="rId10"/>
    <p:sldId id="1225" r:id="rId11"/>
    <p:sldId id="275" r:id="rId12"/>
    <p:sldId id="1238" r:id="rId13"/>
    <p:sldId id="892" r:id="rId14"/>
    <p:sldId id="1529" r:id="rId15"/>
    <p:sldId id="895" r:id="rId16"/>
    <p:sldId id="288" r:id="rId17"/>
    <p:sldId id="1463" r:id="rId18"/>
    <p:sldId id="610" r:id="rId19"/>
    <p:sldId id="742" r:id="rId20"/>
    <p:sldId id="1069" r:id="rId21"/>
    <p:sldId id="1049" r:id="rId22"/>
    <p:sldId id="740" r:id="rId23"/>
    <p:sldId id="729" r:id="rId24"/>
    <p:sldId id="726" r:id="rId25"/>
    <p:sldId id="727" r:id="rId26"/>
    <p:sldId id="1500" r:id="rId27"/>
    <p:sldId id="730" r:id="rId28"/>
    <p:sldId id="543" r:id="rId29"/>
    <p:sldId id="493" r:id="rId30"/>
    <p:sldId id="1247" r:id="rId31"/>
    <p:sldId id="750" r:id="rId32"/>
    <p:sldId id="1108" r:id="rId33"/>
    <p:sldId id="751" r:id="rId34"/>
    <p:sldId id="1521" r:id="rId35"/>
    <p:sldId id="1519" r:id="rId36"/>
    <p:sldId id="600" r:id="rId37"/>
    <p:sldId id="362" r:id="rId38"/>
    <p:sldId id="781" r:id="rId39"/>
    <p:sldId id="1297" r:id="rId40"/>
    <p:sldId id="633" r:id="rId41"/>
    <p:sldId id="1497" r:id="rId42"/>
    <p:sldId id="492" r:id="rId43"/>
    <p:sldId id="1489" r:id="rId44"/>
    <p:sldId id="1476" r:id="rId45"/>
    <p:sldId id="381" r:id="rId46"/>
    <p:sldId id="790" r:id="rId47"/>
    <p:sldId id="791" r:id="rId48"/>
    <p:sldId id="384" r:id="rId49"/>
    <p:sldId id="389" r:id="rId50"/>
    <p:sldId id="804" r:id="rId51"/>
    <p:sldId id="806" r:id="rId52"/>
    <p:sldId id="1214" r:id="rId53"/>
    <p:sldId id="1524" r:id="rId54"/>
    <p:sldId id="807" r:id="rId55"/>
    <p:sldId id="395" r:id="rId56"/>
    <p:sldId id="1306" r:id="rId57"/>
    <p:sldId id="1307" r:id="rId58"/>
    <p:sldId id="1204" r:id="rId59"/>
    <p:sldId id="1210" r:id="rId60"/>
    <p:sldId id="1211" r:id="rId61"/>
    <p:sldId id="1308" r:id="rId62"/>
    <p:sldId id="1309" r:id="rId63"/>
    <p:sldId id="1310" r:id="rId64"/>
    <p:sldId id="1316" r:id="rId65"/>
    <p:sldId id="822" r:id="rId66"/>
    <p:sldId id="431" r:id="rId67"/>
    <p:sldId id="823" r:id="rId68"/>
    <p:sldId id="826" r:id="rId69"/>
    <p:sldId id="925" r:id="rId70"/>
    <p:sldId id="438" r:id="rId71"/>
    <p:sldId id="1327" r:id="rId72"/>
    <p:sldId id="1329" r:id="rId73"/>
    <p:sldId id="1330" r:id="rId74"/>
    <p:sldId id="1331" r:id="rId75"/>
    <p:sldId id="1332" r:id="rId76"/>
    <p:sldId id="1333" r:id="rId77"/>
    <p:sldId id="1334" r:id="rId78"/>
    <p:sldId id="1335" r:id="rId79"/>
    <p:sldId id="453" r:id="rId80"/>
    <p:sldId id="455" r:id="rId81"/>
    <p:sldId id="456" r:id="rId82"/>
    <p:sldId id="458" r:id="rId83"/>
    <p:sldId id="457" r:id="rId84"/>
    <p:sldId id="1495" r:id="rId85"/>
    <p:sldId id="1494" r:id="rId86"/>
    <p:sldId id="464" r:id="rId87"/>
    <p:sldId id="597" r:id="rId88"/>
    <p:sldId id="1525" r:id="rId89"/>
    <p:sldId id="1526" r:id="rId90"/>
    <p:sldId id="1527" r:id="rId91"/>
    <p:sldId id="1512" r:id="rId92"/>
    <p:sldId id="1513" r:id="rId93"/>
    <p:sldId id="1394" r:id="rId94"/>
    <p:sldId id="1395" r:id="rId95"/>
    <p:sldId id="1501" r:id="rId96"/>
    <p:sldId id="1509" r:id="rId97"/>
    <p:sldId id="782" r:id="rId98"/>
    <p:sldId id="1298" r:id="rId99"/>
    <p:sldId id="1389" r:id="rId100"/>
    <p:sldId id="1477" r:id="rId101"/>
    <p:sldId id="1478" r:id="rId102"/>
    <p:sldId id="1479" r:id="rId103"/>
    <p:sldId id="601" r:id="rId104"/>
    <p:sldId id="786" r:id="rId105"/>
    <p:sldId id="1528" r:id="rId106"/>
    <p:sldId id="1498" r:id="rId107"/>
    <p:sldId id="1405" r:id="rId108"/>
    <p:sldId id="550" r:id="rId109"/>
    <p:sldId id="1406" r:id="rId110"/>
    <p:sldId id="1407" r:id="rId111"/>
    <p:sldId id="1384" r:id="rId112"/>
    <p:sldId id="1077" r:id="rId113"/>
    <p:sldId id="277" r:id="rId114"/>
    <p:sldId id="919" r:id="rId115"/>
    <p:sldId id="763" r:id="rId116"/>
    <p:sldId id="1130" r:id="rId117"/>
    <p:sldId id="1319" r:id="rId118"/>
    <p:sldId id="1321" r:id="rId119"/>
    <p:sldId id="1322" r:id="rId120"/>
    <p:sldId id="1386" r:id="rId121"/>
    <p:sldId id="1505" r:id="rId122"/>
    <p:sldId id="1493" r:id="rId123"/>
    <p:sldId id="1502" r:id="rId124"/>
    <p:sldId id="1503" r:id="rId125"/>
    <p:sldId id="1504" r:id="rId126"/>
    <p:sldId id="1514" r:id="rId127"/>
    <p:sldId id="1515" r:id="rId128"/>
    <p:sldId id="1507" r:id="rId129"/>
    <p:sldId id="1518" r:id="rId130"/>
    <p:sldId id="1396" r:id="rId131"/>
    <p:sldId id="1510" r:id="rId132"/>
    <p:sldId id="1517" r:id="rId133"/>
  </p:sldIdLst>
  <p:sldSz cx="9144000" cy="6858000" type="screen4x3"/>
  <p:notesSz cx="6858000" cy="9144000"/>
  <p:defaultTex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328" autoAdjust="0"/>
    <p:restoredTop sz="94663"/>
  </p:normalViewPr>
  <p:slideViewPr>
    <p:cSldViewPr>
      <p:cViewPr varScale="1">
        <p:scale>
          <a:sx n="117" d="100"/>
          <a:sy n="117" d="100"/>
        </p:scale>
        <p:origin x="752"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notesMaster" Target="notesMasters/notesMaster1.xml"/><Relationship Id="rId139"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701063D-E60C-4BA2-ADE7-383FFB0C071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de-AT"/>
          </a:p>
        </p:txBody>
      </p:sp>
      <p:sp>
        <p:nvSpPr>
          <p:cNvPr id="3" name="Datumsplatzhalter 2">
            <a:extLst>
              <a:ext uri="{FF2B5EF4-FFF2-40B4-BE49-F238E27FC236}">
                <a16:creationId xmlns:a16="http://schemas.microsoft.com/office/drawing/2014/main" id="{13388000-E34D-49A6-807B-ECF30D22337A}"/>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743391C0-690C-489C-9E99-8A74535A255B}" type="datetimeFigureOut">
              <a:rPr lang="de-AT"/>
              <a:pPr>
                <a:defRPr/>
              </a:pPr>
              <a:t>30.11.20</a:t>
            </a:fld>
            <a:endParaRPr lang="de-AT"/>
          </a:p>
        </p:txBody>
      </p:sp>
      <p:sp>
        <p:nvSpPr>
          <p:cNvPr id="4" name="Fußzeilenplatzhalter 3">
            <a:extLst>
              <a:ext uri="{FF2B5EF4-FFF2-40B4-BE49-F238E27FC236}">
                <a16:creationId xmlns:a16="http://schemas.microsoft.com/office/drawing/2014/main" id="{49AB9676-9BC0-43DF-97BB-17778860FDD1}"/>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de-AT"/>
          </a:p>
        </p:txBody>
      </p:sp>
      <p:sp>
        <p:nvSpPr>
          <p:cNvPr id="5" name="Foliennummernplatzhalter 4">
            <a:extLst>
              <a:ext uri="{FF2B5EF4-FFF2-40B4-BE49-F238E27FC236}">
                <a16:creationId xmlns:a16="http://schemas.microsoft.com/office/drawing/2014/main" id="{C440FAA8-4730-42B8-84CE-B1EBC12E7F8B}"/>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08B7B33A-7A46-47AF-BDD4-30A2460CC9A1}" type="slidenum">
              <a:rPr lang="de-AT" altLang="de-DE"/>
              <a:pPr/>
              <a:t>‹#›</a:t>
            </a:fld>
            <a:endParaRPr lang="de-AT"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30EB7F1-2102-4653-B9A3-5AAB77DE765A}"/>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de-AT"/>
          </a:p>
        </p:txBody>
      </p:sp>
      <p:sp>
        <p:nvSpPr>
          <p:cNvPr id="3" name="Datumsplatzhalter 2">
            <a:extLst>
              <a:ext uri="{FF2B5EF4-FFF2-40B4-BE49-F238E27FC236}">
                <a16:creationId xmlns:a16="http://schemas.microsoft.com/office/drawing/2014/main" id="{35479065-AB77-4478-B15A-14B4CCB166BC}"/>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1F56A9CC-B8F9-426E-A58D-16126C00FA80}" type="datetimeFigureOut">
              <a:rPr lang="de-AT"/>
              <a:pPr>
                <a:defRPr/>
              </a:pPr>
              <a:t>30.11.20</a:t>
            </a:fld>
            <a:endParaRPr lang="de-AT"/>
          </a:p>
        </p:txBody>
      </p:sp>
      <p:sp>
        <p:nvSpPr>
          <p:cNvPr id="4" name="Folienbildplatzhalter 3">
            <a:extLst>
              <a:ext uri="{FF2B5EF4-FFF2-40B4-BE49-F238E27FC236}">
                <a16:creationId xmlns:a16="http://schemas.microsoft.com/office/drawing/2014/main" id="{C8E4DA3D-EC94-4237-B833-F20EF46CC033}"/>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de-AT" noProof="0"/>
          </a:p>
        </p:txBody>
      </p:sp>
      <p:sp>
        <p:nvSpPr>
          <p:cNvPr id="5" name="Notizenplatzhalter 4">
            <a:extLst>
              <a:ext uri="{FF2B5EF4-FFF2-40B4-BE49-F238E27FC236}">
                <a16:creationId xmlns:a16="http://schemas.microsoft.com/office/drawing/2014/main" id="{0F6CBED6-03FB-43AD-9F1F-631FF297B0E6}"/>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AT" noProof="0"/>
          </a:p>
        </p:txBody>
      </p:sp>
      <p:sp>
        <p:nvSpPr>
          <p:cNvPr id="6" name="Fußzeilenplatzhalter 5">
            <a:extLst>
              <a:ext uri="{FF2B5EF4-FFF2-40B4-BE49-F238E27FC236}">
                <a16:creationId xmlns:a16="http://schemas.microsoft.com/office/drawing/2014/main" id="{67ED026C-EAA8-406A-8E47-CC737B1633EB}"/>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de-AT"/>
          </a:p>
        </p:txBody>
      </p:sp>
      <p:sp>
        <p:nvSpPr>
          <p:cNvPr id="7" name="Foliennummernplatzhalter 6">
            <a:extLst>
              <a:ext uri="{FF2B5EF4-FFF2-40B4-BE49-F238E27FC236}">
                <a16:creationId xmlns:a16="http://schemas.microsoft.com/office/drawing/2014/main" id="{531C6DC2-B06C-4256-9B1A-9834F28474FC}"/>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195ACC78-A61E-4B40-96C2-20F654F93B2B}" type="slidenum">
              <a:rPr lang="de-AT" altLang="de-DE"/>
              <a:pPr/>
              <a:t>‹#›</a:t>
            </a:fld>
            <a:endParaRPr lang="de-AT"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lienbildplatzhalter 1">
            <a:extLst>
              <a:ext uri="{FF2B5EF4-FFF2-40B4-BE49-F238E27FC236}">
                <a16:creationId xmlns:a16="http://schemas.microsoft.com/office/drawing/2014/main" id="{61CB99DE-F2BC-46BB-9889-BF5CCFFCFD0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izenplatzhalter 2">
            <a:extLst>
              <a:ext uri="{FF2B5EF4-FFF2-40B4-BE49-F238E27FC236}">
                <a16:creationId xmlns:a16="http://schemas.microsoft.com/office/drawing/2014/main" id="{9F1AE74A-277D-42CD-98F7-38C2506FCB1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AT" altLang="de-DE"/>
              <a:t>https://de.statista.com/statistik/daten/studie/19292/umfrage/gesamtbevoelkerung-in-oesterreich/</a:t>
            </a:r>
          </a:p>
        </p:txBody>
      </p:sp>
      <p:sp>
        <p:nvSpPr>
          <p:cNvPr id="22532" name="Foliennummernplatzhalter 3">
            <a:extLst>
              <a:ext uri="{FF2B5EF4-FFF2-40B4-BE49-F238E27FC236}">
                <a16:creationId xmlns:a16="http://schemas.microsoft.com/office/drawing/2014/main" id="{7AD4208C-2A60-4AF5-8969-93F7E73E122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0941BF-0F17-43A0-98CD-4145D4A093EE}" type="slidenum">
              <a:rPr lang="de-AT" altLang="de-DE" smtClean="0">
                <a:solidFill>
                  <a:srgbClr val="000000"/>
                </a:solidFill>
                <a:latin typeface="Calibri" panose="020F0502020204030204" pitchFamily="34" charset="0"/>
              </a:rPr>
              <a:pPr/>
              <a:t>93</a:t>
            </a:fld>
            <a:endParaRPr lang="de-AT" altLang="de-DE">
              <a:solidFill>
                <a:srgbClr val="000000"/>
              </a:solidFill>
              <a:latin typeface="Calibri" panose="020F0502020204030204" pitchFamily="34" charset="0"/>
            </a:endParaRPr>
          </a:p>
        </p:txBody>
      </p:sp>
    </p:spTree>
    <p:extLst>
      <p:ext uri="{BB962C8B-B14F-4D97-AF65-F5344CB8AC3E}">
        <p14:creationId xmlns:p14="http://schemas.microsoft.com/office/powerpoint/2010/main" val="3661396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986313BD-1693-4B02-BA9B-A745A83A65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izenplatzhalter 2">
            <a:extLst>
              <a:ext uri="{FF2B5EF4-FFF2-40B4-BE49-F238E27FC236}">
                <a16:creationId xmlns:a16="http://schemas.microsoft.com/office/drawing/2014/main" id="{76678F51-E3FC-44DE-BD1B-F017DEF885C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AT" altLang="de-DE"/>
              <a:t>https://de.statista.com/statistik/daten/studie/293019/umfrage/auslaender-in-oesterreich-nach-staatsangehoerigkeit/ </a:t>
            </a:r>
          </a:p>
        </p:txBody>
      </p:sp>
      <p:sp>
        <p:nvSpPr>
          <p:cNvPr id="24580" name="Foliennummernplatzhalter 3">
            <a:extLst>
              <a:ext uri="{FF2B5EF4-FFF2-40B4-BE49-F238E27FC236}">
                <a16:creationId xmlns:a16="http://schemas.microsoft.com/office/drawing/2014/main" id="{489FDBE1-FB44-49DC-97DD-F4BA418ACB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7E80E22-CF8C-4830-855D-B332A83D66D3}" type="slidenum">
              <a:rPr lang="de-AT" altLang="de-DE" smtClean="0">
                <a:solidFill>
                  <a:srgbClr val="000000"/>
                </a:solidFill>
                <a:latin typeface="Calibri" panose="020F0502020204030204" pitchFamily="34" charset="0"/>
              </a:rPr>
              <a:pPr/>
              <a:t>94</a:t>
            </a:fld>
            <a:endParaRPr lang="de-AT" altLang="de-DE">
              <a:solidFill>
                <a:srgbClr val="000000"/>
              </a:solidFill>
              <a:latin typeface="Calibri" panose="020F0502020204030204" pitchFamily="34" charset="0"/>
            </a:endParaRPr>
          </a:p>
        </p:txBody>
      </p:sp>
    </p:spTree>
    <p:extLst>
      <p:ext uri="{BB962C8B-B14F-4D97-AF65-F5344CB8AC3E}">
        <p14:creationId xmlns:p14="http://schemas.microsoft.com/office/powerpoint/2010/main" val="2314810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Folienbildplatzhalter 1">
            <a:extLst>
              <a:ext uri="{FF2B5EF4-FFF2-40B4-BE49-F238E27FC236}">
                <a16:creationId xmlns:a16="http://schemas.microsoft.com/office/drawing/2014/main" id="{8EC4CA50-9C77-43AD-B61A-C5F4586C30A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63" name="Notizenplatzhalter 2">
            <a:extLst>
              <a:ext uri="{FF2B5EF4-FFF2-40B4-BE49-F238E27FC236}">
                <a16:creationId xmlns:a16="http://schemas.microsoft.com/office/drawing/2014/main" id="{4A52ABC1-6514-4F3F-9F46-FFCB1780E5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AT" altLang="de-DE"/>
              <a:t>https://de.wikipedia.org/wiki/Minderheitensprachen_in_%C3%96sterreich</a:t>
            </a:r>
          </a:p>
        </p:txBody>
      </p:sp>
      <p:sp>
        <p:nvSpPr>
          <p:cNvPr id="245764" name="Foliennummernplatzhalter 3">
            <a:extLst>
              <a:ext uri="{FF2B5EF4-FFF2-40B4-BE49-F238E27FC236}">
                <a16:creationId xmlns:a16="http://schemas.microsoft.com/office/drawing/2014/main" id="{1F3018F3-FC51-46C1-92F7-1E9742FCCC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BDBF717-3D93-4E24-A823-FB1324E06A4E}" type="slidenum">
              <a:rPr lang="de-AT" altLang="de-DE" smtClean="0">
                <a:solidFill>
                  <a:srgbClr val="000000"/>
                </a:solidFill>
                <a:latin typeface="Calibri" panose="020F0502020204030204" pitchFamily="34" charset="0"/>
              </a:rPr>
              <a:pPr/>
              <a:t>107</a:t>
            </a:fld>
            <a:endParaRPr lang="de-AT" altLang="de-DE">
              <a:solidFill>
                <a:srgbClr val="000000"/>
              </a:solidFill>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Folienbildplatzhalter 1">
            <a:extLst>
              <a:ext uri="{FF2B5EF4-FFF2-40B4-BE49-F238E27FC236}">
                <a16:creationId xmlns:a16="http://schemas.microsoft.com/office/drawing/2014/main" id="{0A28764D-036C-4EBA-A04A-52D9474261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3" name="Notizenplatzhalter 2">
            <a:extLst>
              <a:ext uri="{FF2B5EF4-FFF2-40B4-BE49-F238E27FC236}">
                <a16:creationId xmlns:a16="http://schemas.microsoft.com/office/drawing/2014/main" id="{7F269463-7279-4894-BF53-B039D54EA4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AT" altLang="de-DE"/>
              <a:t>https://de.wikipedia.org/wiki/%C3%96sterreich</a:t>
            </a:r>
          </a:p>
          <a:p>
            <a:r>
              <a:rPr lang="de-AT" altLang="de-DE"/>
              <a:t>Statistik Austria: Bevölkerung nach dem Religionsbekenntnis und Bundesländern 1951 bis 2001 (abgerufen am 16. Jänner 2009). </a:t>
            </a:r>
          </a:p>
        </p:txBody>
      </p:sp>
      <p:sp>
        <p:nvSpPr>
          <p:cNvPr id="261124" name="Foliennummernplatzhalter 3">
            <a:extLst>
              <a:ext uri="{FF2B5EF4-FFF2-40B4-BE49-F238E27FC236}">
                <a16:creationId xmlns:a16="http://schemas.microsoft.com/office/drawing/2014/main" id="{F1D0514D-26CA-45A8-A357-A299C2B8BA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F9F3609-58A5-4EA0-A29B-5892D3F3CAEC}" type="slidenum">
              <a:rPr lang="de-AT" altLang="de-DE" smtClean="0">
                <a:solidFill>
                  <a:srgbClr val="000000"/>
                </a:solidFill>
                <a:latin typeface="Calibri" panose="020F0502020204030204" pitchFamily="34" charset="0"/>
              </a:rPr>
              <a:pPr/>
              <a:t>109</a:t>
            </a:fld>
            <a:endParaRPr lang="de-AT" altLang="de-DE">
              <a:solidFill>
                <a:srgbClr val="000000"/>
              </a:solidFill>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Folienbildplatzhalter 1">
            <a:extLst>
              <a:ext uri="{FF2B5EF4-FFF2-40B4-BE49-F238E27FC236}">
                <a16:creationId xmlns:a16="http://schemas.microsoft.com/office/drawing/2014/main" id="{D543ABB3-5C26-4B9B-BE2A-BEE2695ABE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1" name="Notizenplatzhalter 2">
            <a:extLst>
              <a:ext uri="{FF2B5EF4-FFF2-40B4-BE49-F238E27FC236}">
                <a16:creationId xmlns:a16="http://schemas.microsoft.com/office/drawing/2014/main" id="{5C2CD8B3-603C-4920-ADAB-7762E8B23B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AT" altLang="de-DE"/>
              <a:t>https://de.wikipedia.org/wiki/%C3%96sterreich</a:t>
            </a:r>
          </a:p>
          <a:p>
            <a:r>
              <a:rPr lang="de-AT" altLang="de-DE"/>
              <a:t> deStatistika com: [3] (abgerufen am 10. Jänner 2019). </a:t>
            </a:r>
          </a:p>
        </p:txBody>
      </p:sp>
      <p:sp>
        <p:nvSpPr>
          <p:cNvPr id="263172" name="Foliennummernplatzhalter 3">
            <a:extLst>
              <a:ext uri="{FF2B5EF4-FFF2-40B4-BE49-F238E27FC236}">
                <a16:creationId xmlns:a16="http://schemas.microsoft.com/office/drawing/2014/main" id="{890510C8-D585-499C-9D22-05398630C1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AF71260-FC0C-4FDC-83C1-3DE274ABE745}" type="slidenum">
              <a:rPr lang="de-AT" altLang="de-DE" smtClean="0">
                <a:solidFill>
                  <a:srgbClr val="000000"/>
                </a:solidFill>
                <a:latin typeface="Calibri" panose="020F0502020204030204" pitchFamily="34" charset="0"/>
              </a:rPr>
              <a:pPr/>
              <a:t>110</a:t>
            </a:fld>
            <a:endParaRPr lang="de-AT" altLang="de-DE">
              <a:solidFill>
                <a:srgbClr val="000000"/>
              </a:solidFill>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lienbildplatzhalter 1">
            <a:extLst>
              <a:ext uri="{FF2B5EF4-FFF2-40B4-BE49-F238E27FC236}">
                <a16:creationId xmlns:a16="http://schemas.microsoft.com/office/drawing/2014/main" id="{52A81791-2FA5-4114-9502-10227EB29E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izenplatzhalter 2">
            <a:extLst>
              <a:ext uri="{FF2B5EF4-FFF2-40B4-BE49-F238E27FC236}">
                <a16:creationId xmlns:a16="http://schemas.microsoft.com/office/drawing/2014/main" id="{1AD95BDB-B3D6-4BCE-A449-ED974030B77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AT" altLang="de-DE"/>
              <a:t>https://de.wikipedia.org/wiki/Liste_der_politischen_Parteien_in_%C3%96sterreich</a:t>
            </a:r>
          </a:p>
        </p:txBody>
      </p:sp>
      <p:sp>
        <p:nvSpPr>
          <p:cNvPr id="28676" name="Foliennummernplatzhalter 3">
            <a:extLst>
              <a:ext uri="{FF2B5EF4-FFF2-40B4-BE49-F238E27FC236}">
                <a16:creationId xmlns:a16="http://schemas.microsoft.com/office/drawing/2014/main" id="{4DEE5132-8D8E-42C9-B8EA-DB6E9BEBC5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9021512-D7B5-4D8F-B044-02F28377D2C6}" type="slidenum">
              <a:rPr lang="de-AT" altLang="de-DE" smtClean="0">
                <a:solidFill>
                  <a:srgbClr val="000000"/>
                </a:solidFill>
                <a:latin typeface="Calibri" panose="020F0502020204030204" pitchFamily="34" charset="0"/>
              </a:rPr>
              <a:pPr/>
              <a:t>130</a:t>
            </a:fld>
            <a:endParaRPr lang="de-AT" altLang="de-DE">
              <a:solidFill>
                <a:srgbClr val="000000"/>
              </a:solidFill>
              <a:latin typeface="Calibri" panose="020F0502020204030204" pitchFamily="34" charset="0"/>
            </a:endParaRPr>
          </a:p>
        </p:txBody>
      </p:sp>
    </p:spTree>
    <p:extLst>
      <p:ext uri="{BB962C8B-B14F-4D97-AF65-F5344CB8AC3E}">
        <p14:creationId xmlns:p14="http://schemas.microsoft.com/office/powerpoint/2010/main" val="3548969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endParaRPr lang="de-AT"/>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AT"/>
          </a:p>
        </p:txBody>
      </p:sp>
      <p:sp>
        <p:nvSpPr>
          <p:cNvPr id="4" name="Datumsplatzhalter 3">
            <a:extLst>
              <a:ext uri="{FF2B5EF4-FFF2-40B4-BE49-F238E27FC236}">
                <a16:creationId xmlns:a16="http://schemas.microsoft.com/office/drawing/2014/main" id="{7DA289F5-28C7-4A7D-AA53-C860D4E75EB6}"/>
              </a:ext>
            </a:extLst>
          </p:cNvPr>
          <p:cNvSpPr>
            <a:spLocks noGrp="1"/>
          </p:cNvSpPr>
          <p:nvPr>
            <p:ph type="dt" sz="half" idx="10"/>
          </p:nvPr>
        </p:nvSpPr>
        <p:spPr/>
        <p:txBody>
          <a:bodyPr/>
          <a:lstStyle>
            <a:lvl1pPr>
              <a:defRPr/>
            </a:lvl1pPr>
          </a:lstStyle>
          <a:p>
            <a:pPr>
              <a:defRPr/>
            </a:pPr>
            <a:r>
              <a:rPr lang="de-DE"/>
              <a:t>Nikolaus Reisinger</a:t>
            </a:r>
            <a:endParaRPr lang="de-AT"/>
          </a:p>
        </p:txBody>
      </p:sp>
      <p:sp>
        <p:nvSpPr>
          <p:cNvPr id="5" name="Fußzeilenplatzhalter 4">
            <a:extLst>
              <a:ext uri="{FF2B5EF4-FFF2-40B4-BE49-F238E27FC236}">
                <a16:creationId xmlns:a16="http://schemas.microsoft.com/office/drawing/2014/main" id="{87A6AA43-8042-491B-820A-052EB314DA68}"/>
              </a:ext>
            </a:extLst>
          </p:cNvPr>
          <p:cNvSpPr>
            <a:spLocks noGrp="1"/>
          </p:cNvSpPr>
          <p:nvPr>
            <p:ph type="ftr" sz="quarter" idx="11"/>
          </p:nvPr>
        </p:nvSpPr>
        <p:spPr/>
        <p:txBody>
          <a:bodyPr/>
          <a:lstStyle>
            <a:lvl1pPr>
              <a:defRPr/>
            </a:lvl1pPr>
          </a:lstStyle>
          <a:p>
            <a:pPr>
              <a:defRPr/>
            </a:pPr>
            <a:endParaRPr lang="de-AT"/>
          </a:p>
        </p:txBody>
      </p:sp>
      <p:sp>
        <p:nvSpPr>
          <p:cNvPr id="6" name="Foliennummernplatzhalter 5">
            <a:extLst>
              <a:ext uri="{FF2B5EF4-FFF2-40B4-BE49-F238E27FC236}">
                <a16:creationId xmlns:a16="http://schemas.microsoft.com/office/drawing/2014/main" id="{A60D1A6B-C8B7-47BF-9833-2F150295949C}"/>
              </a:ext>
            </a:extLst>
          </p:cNvPr>
          <p:cNvSpPr>
            <a:spLocks noGrp="1"/>
          </p:cNvSpPr>
          <p:nvPr>
            <p:ph type="sldNum" sz="quarter" idx="12"/>
          </p:nvPr>
        </p:nvSpPr>
        <p:spPr/>
        <p:txBody>
          <a:bodyPr/>
          <a:lstStyle>
            <a:lvl1pPr>
              <a:defRPr/>
            </a:lvl1pPr>
          </a:lstStyle>
          <a:p>
            <a:fld id="{1C9D7CCB-B820-4598-8386-BE3A8FBFD6CB}" type="slidenum">
              <a:rPr lang="de-AT" altLang="de-DE"/>
              <a:pPr/>
              <a:t>‹#›</a:t>
            </a:fld>
            <a:endParaRPr lang="de-AT" altLang="de-DE"/>
          </a:p>
        </p:txBody>
      </p:sp>
    </p:spTree>
    <p:extLst>
      <p:ext uri="{BB962C8B-B14F-4D97-AF65-F5344CB8AC3E}">
        <p14:creationId xmlns:p14="http://schemas.microsoft.com/office/powerpoint/2010/main" val="3082526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2F64359C-A68E-459A-8EA1-91B7537F84ED}"/>
              </a:ext>
            </a:extLst>
          </p:cNvPr>
          <p:cNvSpPr>
            <a:spLocks noGrp="1"/>
          </p:cNvSpPr>
          <p:nvPr>
            <p:ph type="dt" sz="half" idx="10"/>
          </p:nvPr>
        </p:nvSpPr>
        <p:spPr/>
        <p:txBody>
          <a:bodyPr/>
          <a:lstStyle>
            <a:lvl1pPr>
              <a:defRPr/>
            </a:lvl1pPr>
          </a:lstStyle>
          <a:p>
            <a:pPr>
              <a:defRPr/>
            </a:pPr>
            <a:r>
              <a:rPr lang="de-DE"/>
              <a:t>Nikolaus Reisinger</a:t>
            </a:r>
            <a:endParaRPr lang="de-AT"/>
          </a:p>
        </p:txBody>
      </p:sp>
      <p:sp>
        <p:nvSpPr>
          <p:cNvPr id="5" name="Fußzeilenplatzhalter 4">
            <a:extLst>
              <a:ext uri="{FF2B5EF4-FFF2-40B4-BE49-F238E27FC236}">
                <a16:creationId xmlns:a16="http://schemas.microsoft.com/office/drawing/2014/main" id="{9962D04C-22B8-4DEE-93E6-971813AFF395}"/>
              </a:ext>
            </a:extLst>
          </p:cNvPr>
          <p:cNvSpPr>
            <a:spLocks noGrp="1"/>
          </p:cNvSpPr>
          <p:nvPr>
            <p:ph type="ftr" sz="quarter" idx="11"/>
          </p:nvPr>
        </p:nvSpPr>
        <p:spPr/>
        <p:txBody>
          <a:bodyPr/>
          <a:lstStyle>
            <a:lvl1pPr>
              <a:defRPr/>
            </a:lvl1pPr>
          </a:lstStyle>
          <a:p>
            <a:pPr>
              <a:defRPr/>
            </a:pPr>
            <a:endParaRPr lang="de-AT"/>
          </a:p>
        </p:txBody>
      </p:sp>
      <p:sp>
        <p:nvSpPr>
          <p:cNvPr id="6" name="Foliennummernplatzhalter 5">
            <a:extLst>
              <a:ext uri="{FF2B5EF4-FFF2-40B4-BE49-F238E27FC236}">
                <a16:creationId xmlns:a16="http://schemas.microsoft.com/office/drawing/2014/main" id="{68D230C1-116D-4B94-9D55-5693626B4B43}"/>
              </a:ext>
            </a:extLst>
          </p:cNvPr>
          <p:cNvSpPr>
            <a:spLocks noGrp="1"/>
          </p:cNvSpPr>
          <p:nvPr>
            <p:ph type="sldNum" sz="quarter" idx="12"/>
          </p:nvPr>
        </p:nvSpPr>
        <p:spPr/>
        <p:txBody>
          <a:bodyPr/>
          <a:lstStyle>
            <a:lvl1pPr>
              <a:defRPr/>
            </a:lvl1pPr>
          </a:lstStyle>
          <a:p>
            <a:fld id="{6BC4A108-A968-42F8-9B34-D4139A7648DC}" type="slidenum">
              <a:rPr lang="de-AT" altLang="de-DE"/>
              <a:pPr/>
              <a:t>‹#›</a:t>
            </a:fld>
            <a:endParaRPr lang="de-AT" altLang="de-DE"/>
          </a:p>
        </p:txBody>
      </p:sp>
    </p:spTree>
    <p:extLst>
      <p:ext uri="{BB962C8B-B14F-4D97-AF65-F5344CB8AC3E}">
        <p14:creationId xmlns:p14="http://schemas.microsoft.com/office/powerpoint/2010/main" val="3429541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endParaRPr lang="de-AT"/>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33003D8B-8604-4684-8A3C-9C26F67CC4D9}"/>
              </a:ext>
            </a:extLst>
          </p:cNvPr>
          <p:cNvSpPr>
            <a:spLocks noGrp="1"/>
          </p:cNvSpPr>
          <p:nvPr>
            <p:ph type="dt" sz="half" idx="10"/>
          </p:nvPr>
        </p:nvSpPr>
        <p:spPr/>
        <p:txBody>
          <a:bodyPr/>
          <a:lstStyle>
            <a:lvl1pPr>
              <a:defRPr/>
            </a:lvl1pPr>
          </a:lstStyle>
          <a:p>
            <a:pPr>
              <a:defRPr/>
            </a:pPr>
            <a:r>
              <a:rPr lang="de-DE"/>
              <a:t>Nikolaus Reisinger</a:t>
            </a:r>
            <a:endParaRPr lang="de-AT"/>
          </a:p>
        </p:txBody>
      </p:sp>
      <p:sp>
        <p:nvSpPr>
          <p:cNvPr id="5" name="Fußzeilenplatzhalter 4">
            <a:extLst>
              <a:ext uri="{FF2B5EF4-FFF2-40B4-BE49-F238E27FC236}">
                <a16:creationId xmlns:a16="http://schemas.microsoft.com/office/drawing/2014/main" id="{A6E04E68-521B-4ADC-97CC-A116896A3C4F}"/>
              </a:ext>
            </a:extLst>
          </p:cNvPr>
          <p:cNvSpPr>
            <a:spLocks noGrp="1"/>
          </p:cNvSpPr>
          <p:nvPr>
            <p:ph type="ftr" sz="quarter" idx="11"/>
          </p:nvPr>
        </p:nvSpPr>
        <p:spPr/>
        <p:txBody>
          <a:bodyPr/>
          <a:lstStyle>
            <a:lvl1pPr>
              <a:defRPr/>
            </a:lvl1pPr>
          </a:lstStyle>
          <a:p>
            <a:pPr>
              <a:defRPr/>
            </a:pPr>
            <a:endParaRPr lang="de-AT"/>
          </a:p>
        </p:txBody>
      </p:sp>
      <p:sp>
        <p:nvSpPr>
          <p:cNvPr id="6" name="Foliennummernplatzhalter 5">
            <a:extLst>
              <a:ext uri="{FF2B5EF4-FFF2-40B4-BE49-F238E27FC236}">
                <a16:creationId xmlns:a16="http://schemas.microsoft.com/office/drawing/2014/main" id="{B3D99A50-2D5B-4BA5-8F4E-1986CCF23DAC}"/>
              </a:ext>
            </a:extLst>
          </p:cNvPr>
          <p:cNvSpPr>
            <a:spLocks noGrp="1"/>
          </p:cNvSpPr>
          <p:nvPr>
            <p:ph type="sldNum" sz="quarter" idx="12"/>
          </p:nvPr>
        </p:nvSpPr>
        <p:spPr/>
        <p:txBody>
          <a:bodyPr/>
          <a:lstStyle>
            <a:lvl1pPr>
              <a:defRPr/>
            </a:lvl1pPr>
          </a:lstStyle>
          <a:p>
            <a:fld id="{2E588C2C-CD12-48D2-BC64-F6C1128D5C8A}" type="slidenum">
              <a:rPr lang="de-AT" altLang="de-DE"/>
              <a:pPr/>
              <a:t>‹#›</a:t>
            </a:fld>
            <a:endParaRPr lang="de-AT" altLang="de-DE"/>
          </a:p>
        </p:txBody>
      </p:sp>
    </p:spTree>
    <p:extLst>
      <p:ext uri="{BB962C8B-B14F-4D97-AF65-F5344CB8AC3E}">
        <p14:creationId xmlns:p14="http://schemas.microsoft.com/office/powerpoint/2010/main" val="4108937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C43C6EBC-5326-4895-AF7D-2ED902AAAD2B}"/>
              </a:ext>
            </a:extLst>
          </p:cNvPr>
          <p:cNvSpPr>
            <a:spLocks noGrp="1"/>
          </p:cNvSpPr>
          <p:nvPr>
            <p:ph type="dt" sz="half" idx="10"/>
          </p:nvPr>
        </p:nvSpPr>
        <p:spPr/>
        <p:txBody>
          <a:bodyPr/>
          <a:lstStyle>
            <a:lvl1pPr>
              <a:defRPr/>
            </a:lvl1pPr>
          </a:lstStyle>
          <a:p>
            <a:pPr>
              <a:defRPr/>
            </a:pPr>
            <a:r>
              <a:rPr lang="de-DE"/>
              <a:t>Nikolaus Reisinger</a:t>
            </a:r>
            <a:endParaRPr lang="de-AT"/>
          </a:p>
        </p:txBody>
      </p:sp>
      <p:sp>
        <p:nvSpPr>
          <p:cNvPr id="5" name="Fußzeilenplatzhalter 4">
            <a:extLst>
              <a:ext uri="{FF2B5EF4-FFF2-40B4-BE49-F238E27FC236}">
                <a16:creationId xmlns:a16="http://schemas.microsoft.com/office/drawing/2014/main" id="{60D8BB44-D301-45F8-878E-003758122144}"/>
              </a:ext>
            </a:extLst>
          </p:cNvPr>
          <p:cNvSpPr>
            <a:spLocks noGrp="1"/>
          </p:cNvSpPr>
          <p:nvPr>
            <p:ph type="ftr" sz="quarter" idx="11"/>
          </p:nvPr>
        </p:nvSpPr>
        <p:spPr/>
        <p:txBody>
          <a:bodyPr/>
          <a:lstStyle>
            <a:lvl1pPr>
              <a:defRPr/>
            </a:lvl1pPr>
          </a:lstStyle>
          <a:p>
            <a:pPr>
              <a:defRPr/>
            </a:pPr>
            <a:endParaRPr lang="de-AT"/>
          </a:p>
        </p:txBody>
      </p:sp>
      <p:sp>
        <p:nvSpPr>
          <p:cNvPr id="6" name="Foliennummernplatzhalter 5">
            <a:extLst>
              <a:ext uri="{FF2B5EF4-FFF2-40B4-BE49-F238E27FC236}">
                <a16:creationId xmlns:a16="http://schemas.microsoft.com/office/drawing/2014/main" id="{45ABA196-82E1-46DC-A795-207D7AE72B2B}"/>
              </a:ext>
            </a:extLst>
          </p:cNvPr>
          <p:cNvSpPr>
            <a:spLocks noGrp="1"/>
          </p:cNvSpPr>
          <p:nvPr>
            <p:ph type="sldNum" sz="quarter" idx="12"/>
          </p:nvPr>
        </p:nvSpPr>
        <p:spPr/>
        <p:txBody>
          <a:bodyPr/>
          <a:lstStyle>
            <a:lvl1pPr>
              <a:defRPr/>
            </a:lvl1pPr>
          </a:lstStyle>
          <a:p>
            <a:fld id="{EE082F5B-DEF7-4879-AECD-4A4328C040DB}" type="slidenum">
              <a:rPr lang="de-AT" altLang="de-DE"/>
              <a:pPr/>
              <a:t>‹#›</a:t>
            </a:fld>
            <a:endParaRPr lang="de-AT" altLang="de-DE"/>
          </a:p>
        </p:txBody>
      </p:sp>
    </p:spTree>
    <p:extLst>
      <p:ext uri="{BB962C8B-B14F-4D97-AF65-F5344CB8AC3E}">
        <p14:creationId xmlns:p14="http://schemas.microsoft.com/office/powerpoint/2010/main" val="738917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AT"/>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a:extLst>
              <a:ext uri="{FF2B5EF4-FFF2-40B4-BE49-F238E27FC236}">
                <a16:creationId xmlns:a16="http://schemas.microsoft.com/office/drawing/2014/main" id="{94AB4E7C-2F9C-4DD3-9B96-9293FB1CE7F5}"/>
              </a:ext>
            </a:extLst>
          </p:cNvPr>
          <p:cNvSpPr>
            <a:spLocks noGrp="1"/>
          </p:cNvSpPr>
          <p:nvPr>
            <p:ph type="dt" sz="half" idx="10"/>
          </p:nvPr>
        </p:nvSpPr>
        <p:spPr/>
        <p:txBody>
          <a:bodyPr/>
          <a:lstStyle>
            <a:lvl1pPr>
              <a:defRPr/>
            </a:lvl1pPr>
          </a:lstStyle>
          <a:p>
            <a:pPr>
              <a:defRPr/>
            </a:pPr>
            <a:r>
              <a:rPr lang="de-DE"/>
              <a:t>Nikolaus Reisinger</a:t>
            </a:r>
            <a:endParaRPr lang="de-AT"/>
          </a:p>
        </p:txBody>
      </p:sp>
      <p:sp>
        <p:nvSpPr>
          <p:cNvPr id="5" name="Fußzeilenplatzhalter 4">
            <a:extLst>
              <a:ext uri="{FF2B5EF4-FFF2-40B4-BE49-F238E27FC236}">
                <a16:creationId xmlns:a16="http://schemas.microsoft.com/office/drawing/2014/main" id="{E0FA491F-FB27-4F77-B61E-10B60E2252D2}"/>
              </a:ext>
            </a:extLst>
          </p:cNvPr>
          <p:cNvSpPr>
            <a:spLocks noGrp="1"/>
          </p:cNvSpPr>
          <p:nvPr>
            <p:ph type="ftr" sz="quarter" idx="11"/>
          </p:nvPr>
        </p:nvSpPr>
        <p:spPr/>
        <p:txBody>
          <a:bodyPr/>
          <a:lstStyle>
            <a:lvl1pPr>
              <a:defRPr/>
            </a:lvl1pPr>
          </a:lstStyle>
          <a:p>
            <a:pPr>
              <a:defRPr/>
            </a:pPr>
            <a:endParaRPr lang="de-AT"/>
          </a:p>
        </p:txBody>
      </p:sp>
      <p:sp>
        <p:nvSpPr>
          <p:cNvPr id="6" name="Foliennummernplatzhalter 5">
            <a:extLst>
              <a:ext uri="{FF2B5EF4-FFF2-40B4-BE49-F238E27FC236}">
                <a16:creationId xmlns:a16="http://schemas.microsoft.com/office/drawing/2014/main" id="{FED04F0E-E0E8-4928-83A5-5EF876C2D369}"/>
              </a:ext>
            </a:extLst>
          </p:cNvPr>
          <p:cNvSpPr>
            <a:spLocks noGrp="1"/>
          </p:cNvSpPr>
          <p:nvPr>
            <p:ph type="sldNum" sz="quarter" idx="12"/>
          </p:nvPr>
        </p:nvSpPr>
        <p:spPr/>
        <p:txBody>
          <a:bodyPr/>
          <a:lstStyle>
            <a:lvl1pPr>
              <a:defRPr/>
            </a:lvl1pPr>
          </a:lstStyle>
          <a:p>
            <a:fld id="{1B1A12AA-AF27-4D49-B01F-49B7712FA367}" type="slidenum">
              <a:rPr lang="de-AT" altLang="de-DE"/>
              <a:pPr/>
              <a:t>‹#›</a:t>
            </a:fld>
            <a:endParaRPr lang="de-AT" altLang="de-DE"/>
          </a:p>
        </p:txBody>
      </p:sp>
    </p:spTree>
    <p:extLst>
      <p:ext uri="{BB962C8B-B14F-4D97-AF65-F5344CB8AC3E}">
        <p14:creationId xmlns:p14="http://schemas.microsoft.com/office/powerpoint/2010/main" val="1496808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3">
            <a:extLst>
              <a:ext uri="{FF2B5EF4-FFF2-40B4-BE49-F238E27FC236}">
                <a16:creationId xmlns:a16="http://schemas.microsoft.com/office/drawing/2014/main" id="{6436EECA-5520-47B0-B401-2D1DA8D8D1FF}"/>
              </a:ext>
            </a:extLst>
          </p:cNvPr>
          <p:cNvSpPr>
            <a:spLocks noGrp="1"/>
          </p:cNvSpPr>
          <p:nvPr>
            <p:ph type="dt" sz="half" idx="10"/>
          </p:nvPr>
        </p:nvSpPr>
        <p:spPr/>
        <p:txBody>
          <a:bodyPr/>
          <a:lstStyle>
            <a:lvl1pPr>
              <a:defRPr/>
            </a:lvl1pPr>
          </a:lstStyle>
          <a:p>
            <a:pPr>
              <a:defRPr/>
            </a:pPr>
            <a:r>
              <a:rPr lang="de-DE"/>
              <a:t>Nikolaus Reisinger</a:t>
            </a:r>
            <a:endParaRPr lang="de-AT"/>
          </a:p>
        </p:txBody>
      </p:sp>
      <p:sp>
        <p:nvSpPr>
          <p:cNvPr id="6" name="Fußzeilenplatzhalter 4">
            <a:extLst>
              <a:ext uri="{FF2B5EF4-FFF2-40B4-BE49-F238E27FC236}">
                <a16:creationId xmlns:a16="http://schemas.microsoft.com/office/drawing/2014/main" id="{237CDF13-12C0-4B35-8D08-9787AD8A4C0F}"/>
              </a:ext>
            </a:extLst>
          </p:cNvPr>
          <p:cNvSpPr>
            <a:spLocks noGrp="1"/>
          </p:cNvSpPr>
          <p:nvPr>
            <p:ph type="ftr" sz="quarter" idx="11"/>
          </p:nvPr>
        </p:nvSpPr>
        <p:spPr/>
        <p:txBody>
          <a:bodyPr/>
          <a:lstStyle>
            <a:lvl1pPr>
              <a:defRPr/>
            </a:lvl1pPr>
          </a:lstStyle>
          <a:p>
            <a:pPr>
              <a:defRPr/>
            </a:pPr>
            <a:endParaRPr lang="de-AT"/>
          </a:p>
        </p:txBody>
      </p:sp>
      <p:sp>
        <p:nvSpPr>
          <p:cNvPr id="7" name="Foliennummernplatzhalter 5">
            <a:extLst>
              <a:ext uri="{FF2B5EF4-FFF2-40B4-BE49-F238E27FC236}">
                <a16:creationId xmlns:a16="http://schemas.microsoft.com/office/drawing/2014/main" id="{B3EC6F18-7410-41F2-9A95-95CA5947ABA2}"/>
              </a:ext>
            </a:extLst>
          </p:cNvPr>
          <p:cNvSpPr>
            <a:spLocks noGrp="1"/>
          </p:cNvSpPr>
          <p:nvPr>
            <p:ph type="sldNum" sz="quarter" idx="12"/>
          </p:nvPr>
        </p:nvSpPr>
        <p:spPr/>
        <p:txBody>
          <a:bodyPr/>
          <a:lstStyle>
            <a:lvl1pPr>
              <a:defRPr/>
            </a:lvl1pPr>
          </a:lstStyle>
          <a:p>
            <a:fld id="{9FDADEB5-D3E0-4A76-A290-A049B5123A4E}" type="slidenum">
              <a:rPr lang="de-AT" altLang="de-DE"/>
              <a:pPr/>
              <a:t>‹#›</a:t>
            </a:fld>
            <a:endParaRPr lang="de-AT" altLang="de-DE"/>
          </a:p>
        </p:txBody>
      </p:sp>
    </p:spTree>
    <p:extLst>
      <p:ext uri="{BB962C8B-B14F-4D97-AF65-F5344CB8AC3E}">
        <p14:creationId xmlns:p14="http://schemas.microsoft.com/office/powerpoint/2010/main" val="3182080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AT"/>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3">
            <a:extLst>
              <a:ext uri="{FF2B5EF4-FFF2-40B4-BE49-F238E27FC236}">
                <a16:creationId xmlns:a16="http://schemas.microsoft.com/office/drawing/2014/main" id="{B760ED66-A009-4482-B156-4E68B4FC2943}"/>
              </a:ext>
            </a:extLst>
          </p:cNvPr>
          <p:cNvSpPr>
            <a:spLocks noGrp="1"/>
          </p:cNvSpPr>
          <p:nvPr>
            <p:ph type="dt" sz="half" idx="10"/>
          </p:nvPr>
        </p:nvSpPr>
        <p:spPr/>
        <p:txBody>
          <a:bodyPr/>
          <a:lstStyle>
            <a:lvl1pPr>
              <a:defRPr/>
            </a:lvl1pPr>
          </a:lstStyle>
          <a:p>
            <a:pPr>
              <a:defRPr/>
            </a:pPr>
            <a:r>
              <a:rPr lang="de-DE"/>
              <a:t>Nikolaus Reisinger</a:t>
            </a:r>
            <a:endParaRPr lang="de-AT"/>
          </a:p>
        </p:txBody>
      </p:sp>
      <p:sp>
        <p:nvSpPr>
          <p:cNvPr id="8" name="Fußzeilenplatzhalter 4">
            <a:extLst>
              <a:ext uri="{FF2B5EF4-FFF2-40B4-BE49-F238E27FC236}">
                <a16:creationId xmlns:a16="http://schemas.microsoft.com/office/drawing/2014/main" id="{D8DD714D-96B7-4975-8B61-F5FAF6E85E40}"/>
              </a:ext>
            </a:extLst>
          </p:cNvPr>
          <p:cNvSpPr>
            <a:spLocks noGrp="1"/>
          </p:cNvSpPr>
          <p:nvPr>
            <p:ph type="ftr" sz="quarter" idx="11"/>
          </p:nvPr>
        </p:nvSpPr>
        <p:spPr/>
        <p:txBody>
          <a:bodyPr/>
          <a:lstStyle>
            <a:lvl1pPr>
              <a:defRPr/>
            </a:lvl1pPr>
          </a:lstStyle>
          <a:p>
            <a:pPr>
              <a:defRPr/>
            </a:pPr>
            <a:endParaRPr lang="de-AT"/>
          </a:p>
        </p:txBody>
      </p:sp>
      <p:sp>
        <p:nvSpPr>
          <p:cNvPr id="9" name="Foliennummernplatzhalter 5">
            <a:extLst>
              <a:ext uri="{FF2B5EF4-FFF2-40B4-BE49-F238E27FC236}">
                <a16:creationId xmlns:a16="http://schemas.microsoft.com/office/drawing/2014/main" id="{5F02B013-9B9A-40EE-8C1C-4E82903C5B33}"/>
              </a:ext>
            </a:extLst>
          </p:cNvPr>
          <p:cNvSpPr>
            <a:spLocks noGrp="1"/>
          </p:cNvSpPr>
          <p:nvPr>
            <p:ph type="sldNum" sz="quarter" idx="12"/>
          </p:nvPr>
        </p:nvSpPr>
        <p:spPr/>
        <p:txBody>
          <a:bodyPr/>
          <a:lstStyle>
            <a:lvl1pPr>
              <a:defRPr/>
            </a:lvl1pPr>
          </a:lstStyle>
          <a:p>
            <a:fld id="{5FB8E5E4-86F2-4C50-A68F-37E7D8FCBE01}" type="slidenum">
              <a:rPr lang="de-AT" altLang="de-DE"/>
              <a:pPr/>
              <a:t>‹#›</a:t>
            </a:fld>
            <a:endParaRPr lang="de-AT" altLang="de-DE"/>
          </a:p>
        </p:txBody>
      </p:sp>
    </p:spTree>
    <p:extLst>
      <p:ext uri="{BB962C8B-B14F-4D97-AF65-F5344CB8AC3E}">
        <p14:creationId xmlns:p14="http://schemas.microsoft.com/office/powerpoint/2010/main" val="3404115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Datumsplatzhalter 3">
            <a:extLst>
              <a:ext uri="{FF2B5EF4-FFF2-40B4-BE49-F238E27FC236}">
                <a16:creationId xmlns:a16="http://schemas.microsoft.com/office/drawing/2014/main" id="{775D0343-AE4E-4613-BE37-7ED1E07FD794}"/>
              </a:ext>
            </a:extLst>
          </p:cNvPr>
          <p:cNvSpPr>
            <a:spLocks noGrp="1"/>
          </p:cNvSpPr>
          <p:nvPr>
            <p:ph type="dt" sz="half" idx="10"/>
          </p:nvPr>
        </p:nvSpPr>
        <p:spPr/>
        <p:txBody>
          <a:bodyPr/>
          <a:lstStyle>
            <a:lvl1pPr>
              <a:defRPr/>
            </a:lvl1pPr>
          </a:lstStyle>
          <a:p>
            <a:pPr>
              <a:defRPr/>
            </a:pPr>
            <a:r>
              <a:rPr lang="de-DE"/>
              <a:t>Nikolaus Reisinger</a:t>
            </a:r>
            <a:endParaRPr lang="de-AT"/>
          </a:p>
        </p:txBody>
      </p:sp>
      <p:sp>
        <p:nvSpPr>
          <p:cNvPr id="4" name="Fußzeilenplatzhalter 4">
            <a:extLst>
              <a:ext uri="{FF2B5EF4-FFF2-40B4-BE49-F238E27FC236}">
                <a16:creationId xmlns:a16="http://schemas.microsoft.com/office/drawing/2014/main" id="{7C8A1B26-54A8-40CC-98DB-486AD4E5F2D0}"/>
              </a:ext>
            </a:extLst>
          </p:cNvPr>
          <p:cNvSpPr>
            <a:spLocks noGrp="1"/>
          </p:cNvSpPr>
          <p:nvPr>
            <p:ph type="ftr" sz="quarter" idx="11"/>
          </p:nvPr>
        </p:nvSpPr>
        <p:spPr/>
        <p:txBody>
          <a:bodyPr/>
          <a:lstStyle>
            <a:lvl1pPr>
              <a:defRPr/>
            </a:lvl1pPr>
          </a:lstStyle>
          <a:p>
            <a:pPr>
              <a:defRPr/>
            </a:pPr>
            <a:endParaRPr lang="de-AT"/>
          </a:p>
        </p:txBody>
      </p:sp>
      <p:sp>
        <p:nvSpPr>
          <p:cNvPr id="5" name="Foliennummernplatzhalter 5">
            <a:extLst>
              <a:ext uri="{FF2B5EF4-FFF2-40B4-BE49-F238E27FC236}">
                <a16:creationId xmlns:a16="http://schemas.microsoft.com/office/drawing/2014/main" id="{C59909B8-F855-4F5F-8430-052878F4618E}"/>
              </a:ext>
            </a:extLst>
          </p:cNvPr>
          <p:cNvSpPr>
            <a:spLocks noGrp="1"/>
          </p:cNvSpPr>
          <p:nvPr>
            <p:ph type="sldNum" sz="quarter" idx="12"/>
          </p:nvPr>
        </p:nvSpPr>
        <p:spPr/>
        <p:txBody>
          <a:bodyPr/>
          <a:lstStyle>
            <a:lvl1pPr>
              <a:defRPr/>
            </a:lvl1pPr>
          </a:lstStyle>
          <a:p>
            <a:fld id="{94D9EA73-AAB9-4D79-B3B6-8BFA80DB38DB}" type="slidenum">
              <a:rPr lang="de-AT" altLang="de-DE"/>
              <a:pPr/>
              <a:t>‹#›</a:t>
            </a:fld>
            <a:endParaRPr lang="de-AT" altLang="de-DE"/>
          </a:p>
        </p:txBody>
      </p:sp>
    </p:spTree>
    <p:extLst>
      <p:ext uri="{BB962C8B-B14F-4D97-AF65-F5344CB8AC3E}">
        <p14:creationId xmlns:p14="http://schemas.microsoft.com/office/powerpoint/2010/main" val="2421968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5311CA56-8740-4AE9-A48B-050B623FA407}"/>
              </a:ext>
            </a:extLst>
          </p:cNvPr>
          <p:cNvSpPr>
            <a:spLocks noGrp="1"/>
          </p:cNvSpPr>
          <p:nvPr>
            <p:ph type="dt" sz="half" idx="10"/>
          </p:nvPr>
        </p:nvSpPr>
        <p:spPr/>
        <p:txBody>
          <a:bodyPr/>
          <a:lstStyle>
            <a:lvl1pPr>
              <a:defRPr/>
            </a:lvl1pPr>
          </a:lstStyle>
          <a:p>
            <a:pPr>
              <a:defRPr/>
            </a:pPr>
            <a:r>
              <a:rPr lang="de-DE"/>
              <a:t>Nikolaus Reisinger</a:t>
            </a:r>
            <a:endParaRPr lang="de-AT"/>
          </a:p>
        </p:txBody>
      </p:sp>
      <p:sp>
        <p:nvSpPr>
          <p:cNvPr id="3" name="Fußzeilenplatzhalter 4">
            <a:extLst>
              <a:ext uri="{FF2B5EF4-FFF2-40B4-BE49-F238E27FC236}">
                <a16:creationId xmlns:a16="http://schemas.microsoft.com/office/drawing/2014/main" id="{2C97796E-2B8D-4934-B158-04D8ED264F72}"/>
              </a:ext>
            </a:extLst>
          </p:cNvPr>
          <p:cNvSpPr>
            <a:spLocks noGrp="1"/>
          </p:cNvSpPr>
          <p:nvPr>
            <p:ph type="ftr" sz="quarter" idx="11"/>
          </p:nvPr>
        </p:nvSpPr>
        <p:spPr/>
        <p:txBody>
          <a:bodyPr/>
          <a:lstStyle>
            <a:lvl1pPr>
              <a:defRPr/>
            </a:lvl1pPr>
          </a:lstStyle>
          <a:p>
            <a:pPr>
              <a:defRPr/>
            </a:pPr>
            <a:endParaRPr lang="de-AT"/>
          </a:p>
        </p:txBody>
      </p:sp>
      <p:sp>
        <p:nvSpPr>
          <p:cNvPr id="4" name="Foliennummernplatzhalter 5">
            <a:extLst>
              <a:ext uri="{FF2B5EF4-FFF2-40B4-BE49-F238E27FC236}">
                <a16:creationId xmlns:a16="http://schemas.microsoft.com/office/drawing/2014/main" id="{75B0873B-891A-435E-81BC-A9399E98C63C}"/>
              </a:ext>
            </a:extLst>
          </p:cNvPr>
          <p:cNvSpPr>
            <a:spLocks noGrp="1"/>
          </p:cNvSpPr>
          <p:nvPr>
            <p:ph type="sldNum" sz="quarter" idx="12"/>
          </p:nvPr>
        </p:nvSpPr>
        <p:spPr/>
        <p:txBody>
          <a:bodyPr/>
          <a:lstStyle>
            <a:lvl1pPr>
              <a:defRPr/>
            </a:lvl1pPr>
          </a:lstStyle>
          <a:p>
            <a:fld id="{A7736C19-BE7D-46BD-82FB-AAAFCA8FE5F0}" type="slidenum">
              <a:rPr lang="de-AT" altLang="de-DE"/>
              <a:pPr/>
              <a:t>‹#›</a:t>
            </a:fld>
            <a:endParaRPr lang="de-AT" altLang="de-DE"/>
          </a:p>
        </p:txBody>
      </p:sp>
    </p:spTree>
    <p:extLst>
      <p:ext uri="{BB962C8B-B14F-4D97-AF65-F5344CB8AC3E}">
        <p14:creationId xmlns:p14="http://schemas.microsoft.com/office/powerpoint/2010/main" val="295151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de-AT"/>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a:extLst>
              <a:ext uri="{FF2B5EF4-FFF2-40B4-BE49-F238E27FC236}">
                <a16:creationId xmlns:a16="http://schemas.microsoft.com/office/drawing/2014/main" id="{A56B4DF9-0011-4904-A7C6-BAD812851B95}"/>
              </a:ext>
            </a:extLst>
          </p:cNvPr>
          <p:cNvSpPr>
            <a:spLocks noGrp="1"/>
          </p:cNvSpPr>
          <p:nvPr>
            <p:ph type="dt" sz="half" idx="10"/>
          </p:nvPr>
        </p:nvSpPr>
        <p:spPr/>
        <p:txBody>
          <a:bodyPr/>
          <a:lstStyle>
            <a:lvl1pPr>
              <a:defRPr/>
            </a:lvl1pPr>
          </a:lstStyle>
          <a:p>
            <a:pPr>
              <a:defRPr/>
            </a:pPr>
            <a:r>
              <a:rPr lang="de-DE"/>
              <a:t>Nikolaus Reisinger</a:t>
            </a:r>
            <a:endParaRPr lang="de-AT"/>
          </a:p>
        </p:txBody>
      </p:sp>
      <p:sp>
        <p:nvSpPr>
          <p:cNvPr id="6" name="Fußzeilenplatzhalter 4">
            <a:extLst>
              <a:ext uri="{FF2B5EF4-FFF2-40B4-BE49-F238E27FC236}">
                <a16:creationId xmlns:a16="http://schemas.microsoft.com/office/drawing/2014/main" id="{C644CA07-9888-432F-B65A-5BAADDAF63B1}"/>
              </a:ext>
            </a:extLst>
          </p:cNvPr>
          <p:cNvSpPr>
            <a:spLocks noGrp="1"/>
          </p:cNvSpPr>
          <p:nvPr>
            <p:ph type="ftr" sz="quarter" idx="11"/>
          </p:nvPr>
        </p:nvSpPr>
        <p:spPr/>
        <p:txBody>
          <a:bodyPr/>
          <a:lstStyle>
            <a:lvl1pPr>
              <a:defRPr/>
            </a:lvl1pPr>
          </a:lstStyle>
          <a:p>
            <a:pPr>
              <a:defRPr/>
            </a:pPr>
            <a:endParaRPr lang="de-AT"/>
          </a:p>
        </p:txBody>
      </p:sp>
      <p:sp>
        <p:nvSpPr>
          <p:cNvPr id="7" name="Foliennummernplatzhalter 5">
            <a:extLst>
              <a:ext uri="{FF2B5EF4-FFF2-40B4-BE49-F238E27FC236}">
                <a16:creationId xmlns:a16="http://schemas.microsoft.com/office/drawing/2014/main" id="{37F42363-CF18-4A85-96A3-70DB84ECE71B}"/>
              </a:ext>
            </a:extLst>
          </p:cNvPr>
          <p:cNvSpPr>
            <a:spLocks noGrp="1"/>
          </p:cNvSpPr>
          <p:nvPr>
            <p:ph type="sldNum" sz="quarter" idx="12"/>
          </p:nvPr>
        </p:nvSpPr>
        <p:spPr/>
        <p:txBody>
          <a:bodyPr/>
          <a:lstStyle>
            <a:lvl1pPr>
              <a:defRPr/>
            </a:lvl1pPr>
          </a:lstStyle>
          <a:p>
            <a:fld id="{26AE919D-5664-4060-AB52-3A93D27A2282}" type="slidenum">
              <a:rPr lang="de-AT" altLang="de-DE"/>
              <a:pPr/>
              <a:t>‹#›</a:t>
            </a:fld>
            <a:endParaRPr lang="de-AT" altLang="de-DE"/>
          </a:p>
        </p:txBody>
      </p:sp>
    </p:spTree>
    <p:extLst>
      <p:ext uri="{BB962C8B-B14F-4D97-AF65-F5344CB8AC3E}">
        <p14:creationId xmlns:p14="http://schemas.microsoft.com/office/powerpoint/2010/main" val="687772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AT"/>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a:extLst>
              <a:ext uri="{FF2B5EF4-FFF2-40B4-BE49-F238E27FC236}">
                <a16:creationId xmlns:a16="http://schemas.microsoft.com/office/drawing/2014/main" id="{6C0E216F-76BC-49A4-9283-C2BE09BB6C82}"/>
              </a:ext>
            </a:extLst>
          </p:cNvPr>
          <p:cNvSpPr>
            <a:spLocks noGrp="1"/>
          </p:cNvSpPr>
          <p:nvPr>
            <p:ph type="dt" sz="half" idx="10"/>
          </p:nvPr>
        </p:nvSpPr>
        <p:spPr/>
        <p:txBody>
          <a:bodyPr/>
          <a:lstStyle>
            <a:lvl1pPr>
              <a:defRPr/>
            </a:lvl1pPr>
          </a:lstStyle>
          <a:p>
            <a:pPr>
              <a:defRPr/>
            </a:pPr>
            <a:r>
              <a:rPr lang="de-DE"/>
              <a:t>Nikolaus Reisinger</a:t>
            </a:r>
            <a:endParaRPr lang="de-AT"/>
          </a:p>
        </p:txBody>
      </p:sp>
      <p:sp>
        <p:nvSpPr>
          <p:cNvPr id="6" name="Fußzeilenplatzhalter 4">
            <a:extLst>
              <a:ext uri="{FF2B5EF4-FFF2-40B4-BE49-F238E27FC236}">
                <a16:creationId xmlns:a16="http://schemas.microsoft.com/office/drawing/2014/main" id="{340C060A-B426-410B-AF4F-0A213C0AF10E}"/>
              </a:ext>
            </a:extLst>
          </p:cNvPr>
          <p:cNvSpPr>
            <a:spLocks noGrp="1"/>
          </p:cNvSpPr>
          <p:nvPr>
            <p:ph type="ftr" sz="quarter" idx="11"/>
          </p:nvPr>
        </p:nvSpPr>
        <p:spPr/>
        <p:txBody>
          <a:bodyPr/>
          <a:lstStyle>
            <a:lvl1pPr>
              <a:defRPr/>
            </a:lvl1pPr>
          </a:lstStyle>
          <a:p>
            <a:pPr>
              <a:defRPr/>
            </a:pPr>
            <a:endParaRPr lang="de-AT"/>
          </a:p>
        </p:txBody>
      </p:sp>
      <p:sp>
        <p:nvSpPr>
          <p:cNvPr id="7" name="Foliennummernplatzhalter 5">
            <a:extLst>
              <a:ext uri="{FF2B5EF4-FFF2-40B4-BE49-F238E27FC236}">
                <a16:creationId xmlns:a16="http://schemas.microsoft.com/office/drawing/2014/main" id="{5A22FD54-CE06-4E55-870B-27AE08BF3A4E}"/>
              </a:ext>
            </a:extLst>
          </p:cNvPr>
          <p:cNvSpPr>
            <a:spLocks noGrp="1"/>
          </p:cNvSpPr>
          <p:nvPr>
            <p:ph type="sldNum" sz="quarter" idx="12"/>
          </p:nvPr>
        </p:nvSpPr>
        <p:spPr/>
        <p:txBody>
          <a:bodyPr/>
          <a:lstStyle>
            <a:lvl1pPr>
              <a:defRPr/>
            </a:lvl1pPr>
          </a:lstStyle>
          <a:p>
            <a:fld id="{1A0F5D88-9788-4DEC-8AE0-3BCEAF1243DF}" type="slidenum">
              <a:rPr lang="de-AT" altLang="de-DE"/>
              <a:pPr/>
              <a:t>‹#›</a:t>
            </a:fld>
            <a:endParaRPr lang="de-AT" altLang="de-DE"/>
          </a:p>
        </p:txBody>
      </p:sp>
    </p:spTree>
    <p:extLst>
      <p:ext uri="{BB962C8B-B14F-4D97-AF65-F5344CB8AC3E}">
        <p14:creationId xmlns:p14="http://schemas.microsoft.com/office/powerpoint/2010/main" val="2148862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elplatzhalter 1">
            <a:extLst>
              <a:ext uri="{FF2B5EF4-FFF2-40B4-BE49-F238E27FC236}">
                <a16:creationId xmlns:a16="http://schemas.microsoft.com/office/drawing/2014/main" id="{8B100D3F-2BAA-42C0-A8CE-F552FF8063C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endParaRPr lang="de-AT" altLang="de-DE"/>
          </a:p>
        </p:txBody>
      </p:sp>
      <p:sp>
        <p:nvSpPr>
          <p:cNvPr id="1027" name="Textplatzhalter 2">
            <a:extLst>
              <a:ext uri="{FF2B5EF4-FFF2-40B4-BE49-F238E27FC236}">
                <a16:creationId xmlns:a16="http://schemas.microsoft.com/office/drawing/2014/main" id="{659CFB9E-723D-42EE-AC7D-950A8D31897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de-AT" altLang="de-DE"/>
          </a:p>
        </p:txBody>
      </p:sp>
      <p:sp>
        <p:nvSpPr>
          <p:cNvPr id="4" name="Datumsplatzhalter 3">
            <a:extLst>
              <a:ext uri="{FF2B5EF4-FFF2-40B4-BE49-F238E27FC236}">
                <a16:creationId xmlns:a16="http://schemas.microsoft.com/office/drawing/2014/main" id="{22CCEBD2-DED3-4E25-908E-29AF24224C4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r>
              <a:rPr lang="de-DE"/>
              <a:t>Nikolaus Reisinger</a:t>
            </a:r>
            <a:endParaRPr lang="de-AT"/>
          </a:p>
        </p:txBody>
      </p:sp>
      <p:sp>
        <p:nvSpPr>
          <p:cNvPr id="5" name="Fußzeilenplatzhalter 4">
            <a:extLst>
              <a:ext uri="{FF2B5EF4-FFF2-40B4-BE49-F238E27FC236}">
                <a16:creationId xmlns:a16="http://schemas.microsoft.com/office/drawing/2014/main" id="{9951A370-1255-4574-BFFD-252E36A5DFC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de-AT"/>
          </a:p>
        </p:txBody>
      </p:sp>
      <p:sp>
        <p:nvSpPr>
          <p:cNvPr id="6" name="Foliennummernplatzhalter 5">
            <a:extLst>
              <a:ext uri="{FF2B5EF4-FFF2-40B4-BE49-F238E27FC236}">
                <a16:creationId xmlns:a16="http://schemas.microsoft.com/office/drawing/2014/main" id="{7FDBB665-3B4A-4158-B496-D38A7E61C69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A65A09C6-F706-4763-B07D-0CDFD12DA673}" type="slidenum">
              <a:rPr lang="de-AT" altLang="de-DE"/>
              <a:pPr/>
              <a:t>‹#›</a:t>
            </a:fld>
            <a:endParaRPr lang="de-AT" alt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hyperlink" Target="https://www.parlament.gv.at/PAKT/AKT/SCHLTHEM/SCHLAG/J2020/183HundertJahreB-VG.shtml" TargetMode="External"/><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hyperlink" Target="http://de.wikipedia.org/wiki/Datei:Moschee_Wien.jpg" TargetMode="External"/><Relationship Id="rId7" Type="http://schemas.openxmlformats.org/officeDocument/2006/relationships/image" Target="../media/image103.jpeg"/><Relationship Id="rId2" Type="http://schemas.openxmlformats.org/officeDocument/2006/relationships/hyperlink" Target="http://de.wikipedia.org/wiki/Wien" TargetMode="External"/><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hyperlink" Target="http://de.wikipedia.org/wiki/Datei:Telfs-Moschee.jpg" TargetMode="External"/><Relationship Id="rId4" Type="http://schemas.openxmlformats.org/officeDocument/2006/relationships/image" Target="../media/image101.jpeg"/><Relationship Id="rId9" Type="http://schemas.openxmlformats.org/officeDocument/2006/relationships/image" Target="../media/image105.jpeg"/></Relationships>
</file>

<file path=ppt/slides/_rels/slide113.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4.jfi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5.jfi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hyperlink" Target="https://www.statistik.at/web_de/services/oesterreich_zahlen_daten_fakten/index.html" TargetMode="External"/><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hyperlink" Target="https://www.statistik.at/web_de/services/oesterreichischerzahlenspiegel/index.html" TargetMode="External"/><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hyperlink" Target="https://www.statistik.at/web_de/services/oesterreichischerzahlenspiegel/index.html" TargetMode="External"/><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5C7B005-A0AD-4B7F-97C7-38E33248A452}"/>
              </a:ext>
            </a:extLst>
          </p:cNvPr>
          <p:cNvSpPr/>
          <p:nvPr/>
        </p:nvSpPr>
        <p:spPr>
          <a:xfrm>
            <a:off x="-7303" y="2276872"/>
            <a:ext cx="9144000" cy="1754326"/>
          </a:xfrm>
          <a:prstGeom prst="rect">
            <a:avLst/>
          </a:prstGeom>
        </p:spPr>
        <p:txBody>
          <a:bodyPr>
            <a:spAutoFit/>
          </a:bodyPr>
          <a:lstStyle/>
          <a:p>
            <a:pPr algn="ctr" eaLnBrk="1" hangingPunct="1">
              <a:defRPr/>
            </a:pPr>
            <a:r>
              <a:rPr lang="de-DE" sz="2800" b="1" dirty="0">
                <a:solidFill>
                  <a:schemeClr val="accent6">
                    <a:lumMod val="75000"/>
                  </a:schemeClr>
                </a:solidFill>
                <a:latin typeface="+mj-lt"/>
              </a:rPr>
              <a:t>„Österreich gestern – heute – morgen:</a:t>
            </a:r>
          </a:p>
          <a:p>
            <a:pPr algn="ctr" eaLnBrk="1" hangingPunct="1">
              <a:defRPr/>
            </a:pPr>
            <a:r>
              <a:rPr lang="de-DE" sz="2800" b="1" dirty="0">
                <a:solidFill>
                  <a:schemeClr val="accent6">
                    <a:lumMod val="75000"/>
                  </a:schemeClr>
                </a:solidFill>
                <a:latin typeface="+mj-lt"/>
              </a:rPr>
              <a:t>Ein Kaleidoskop österreichischer Geschichte(n)</a:t>
            </a:r>
          </a:p>
          <a:p>
            <a:pPr algn="ctr" eaLnBrk="1" hangingPunct="1">
              <a:defRPr/>
            </a:pPr>
            <a:r>
              <a:rPr lang="de-DE" sz="2800" b="1" dirty="0">
                <a:solidFill>
                  <a:schemeClr val="accent6">
                    <a:lumMod val="75000"/>
                  </a:schemeClr>
                </a:solidFill>
                <a:latin typeface="+mj-lt"/>
              </a:rPr>
              <a:t>Eine mentalitätshistorische Annäherung ...“</a:t>
            </a:r>
          </a:p>
          <a:p>
            <a:pPr algn="ctr" eaLnBrk="1" hangingPunct="1">
              <a:defRPr/>
            </a:pPr>
            <a:endParaRPr lang="de-AT" sz="2400" b="1" dirty="0">
              <a:solidFill>
                <a:schemeClr val="accent6">
                  <a:lumMod val="75000"/>
                </a:schemeClr>
              </a:solidFill>
              <a:effectLst>
                <a:outerShdw blurRad="38100" dist="38100" dir="2700000" algn="tl">
                  <a:srgbClr val="000000">
                    <a:alpha val="43137"/>
                  </a:srgbClr>
                </a:outerShdw>
              </a:effectLst>
              <a:latin typeface="CalistoMT"/>
            </a:endParaRPr>
          </a:p>
        </p:txBody>
      </p:sp>
      <p:sp>
        <p:nvSpPr>
          <p:cNvPr id="6" name="Rechteck 5">
            <a:extLst>
              <a:ext uri="{FF2B5EF4-FFF2-40B4-BE49-F238E27FC236}">
                <a16:creationId xmlns:a16="http://schemas.microsoft.com/office/drawing/2014/main" id="{D81A9153-1ED0-4E11-BFA7-413D79ECE4CA}"/>
              </a:ext>
            </a:extLst>
          </p:cNvPr>
          <p:cNvSpPr/>
          <p:nvPr/>
        </p:nvSpPr>
        <p:spPr>
          <a:xfrm>
            <a:off x="1763712" y="4148439"/>
            <a:ext cx="5616575" cy="800219"/>
          </a:xfrm>
          <a:prstGeom prst="rect">
            <a:avLst/>
          </a:prstGeom>
        </p:spPr>
        <p:txBody>
          <a:bodyPr>
            <a:spAutoFit/>
          </a:bodyPr>
          <a:lstStyle/>
          <a:p>
            <a:pPr algn="ctr" eaLnBrk="1" hangingPunct="1">
              <a:defRPr/>
            </a:pPr>
            <a:r>
              <a:rPr lang="de-AT" sz="1600" dirty="0">
                <a:solidFill>
                  <a:schemeClr val="tx2">
                    <a:lumMod val="75000"/>
                  </a:schemeClr>
                </a:solidFill>
                <a:latin typeface="+mn-lt"/>
                <a:cs typeface="Arial" charset="0"/>
              </a:rPr>
              <a:t>Nikolaus Reisinger</a:t>
            </a:r>
          </a:p>
          <a:p>
            <a:pPr algn="ctr" eaLnBrk="1" hangingPunct="1">
              <a:defRPr/>
            </a:pPr>
            <a:endParaRPr lang="de-AT" sz="1600" dirty="0">
              <a:solidFill>
                <a:schemeClr val="tx2">
                  <a:lumMod val="75000"/>
                </a:schemeClr>
              </a:solidFill>
              <a:latin typeface="+mn-lt"/>
              <a:cs typeface="Arial" charset="0"/>
            </a:endParaRPr>
          </a:p>
          <a:p>
            <a:pPr algn="ctr" eaLnBrk="1" hangingPunct="1">
              <a:defRPr/>
            </a:pPr>
            <a:r>
              <a:rPr lang="de-AT" sz="1400" dirty="0">
                <a:solidFill>
                  <a:schemeClr val="tx2">
                    <a:lumMod val="75000"/>
                  </a:schemeClr>
                </a:solidFill>
                <a:latin typeface="+mn-lt"/>
                <a:cs typeface="Arial" charset="0"/>
              </a:rPr>
              <a:t>Oslo/Graz 28. 11. 2020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a:extLst>
              <a:ext uri="{FF2B5EF4-FFF2-40B4-BE49-F238E27FC236}">
                <a16:creationId xmlns:a16="http://schemas.microsoft.com/office/drawing/2014/main" id="{391108EF-75EB-41BF-BBD6-2833F29E234E}"/>
              </a:ext>
            </a:extLst>
          </p:cNvPr>
          <p:cNvSpPr>
            <a:spLocks noGrp="1"/>
          </p:cNvSpPr>
          <p:nvPr>
            <p:ph type="title"/>
          </p:nvPr>
        </p:nvSpPr>
        <p:spPr>
          <a:xfrm>
            <a:off x="251520" y="338807"/>
            <a:ext cx="8229600" cy="647700"/>
          </a:xfrm>
        </p:spPr>
        <p:txBody>
          <a:bodyPr/>
          <a:lstStyle/>
          <a:p>
            <a:r>
              <a:rPr lang="de-AT" altLang="de-DE" sz="2000" dirty="0"/>
              <a:t>Karl der Große (Kaiser, 800 - </a:t>
            </a:r>
            <a:r>
              <a:rPr lang="de-DE" altLang="de-DE" sz="2000" dirty="0"/>
              <a:t>814)</a:t>
            </a:r>
            <a:br>
              <a:rPr lang="de-DE" altLang="de-DE" sz="2000" dirty="0"/>
            </a:br>
            <a:r>
              <a:rPr lang="de-DE" altLang="de-DE" sz="2000" dirty="0"/>
              <a:t>Die Idee des „Heiligen Römischen Reiches entsteht …</a:t>
            </a:r>
            <a:br>
              <a:rPr lang="de-DE" altLang="de-DE" sz="2000" dirty="0"/>
            </a:br>
            <a:r>
              <a:rPr lang="de-DE" altLang="de-DE" sz="2000" dirty="0"/>
              <a:t>Kaiser – Papst …  Christentum  ... und „Gottesgnadentum“</a:t>
            </a:r>
            <a:endParaRPr lang="de-AT" altLang="de-DE" sz="2000" dirty="0"/>
          </a:p>
        </p:txBody>
      </p:sp>
      <p:pic>
        <p:nvPicPr>
          <p:cNvPr id="27651" name="Picture 2">
            <a:extLst>
              <a:ext uri="{FF2B5EF4-FFF2-40B4-BE49-F238E27FC236}">
                <a16:creationId xmlns:a16="http://schemas.microsoft.com/office/drawing/2014/main" id="{EA309D16-C898-44B1-870E-E5C211CB61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637" y="1340768"/>
            <a:ext cx="6308725"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B480D8F-2127-4387-9F17-440246A897F9}"/>
              </a:ext>
            </a:extLst>
          </p:cNvPr>
          <p:cNvPicPr>
            <a:picLocks noChangeAspect="1"/>
          </p:cNvPicPr>
          <p:nvPr/>
        </p:nvPicPr>
        <p:blipFill>
          <a:blip r:embed="rId2"/>
          <a:stretch>
            <a:fillRect/>
          </a:stretch>
        </p:blipFill>
        <p:spPr>
          <a:xfrm>
            <a:off x="2137760" y="835385"/>
            <a:ext cx="4968552" cy="5872940"/>
          </a:xfrm>
          <a:prstGeom prst="rect">
            <a:avLst/>
          </a:prstGeom>
        </p:spPr>
      </p:pic>
      <p:pic>
        <p:nvPicPr>
          <p:cNvPr id="4" name="Grafik 3">
            <a:extLst>
              <a:ext uri="{FF2B5EF4-FFF2-40B4-BE49-F238E27FC236}">
                <a16:creationId xmlns:a16="http://schemas.microsoft.com/office/drawing/2014/main" id="{61D1C7F7-5911-471E-B6FC-7D1ACC4C6A88}"/>
              </a:ext>
            </a:extLst>
          </p:cNvPr>
          <p:cNvPicPr>
            <a:picLocks noChangeAspect="1"/>
          </p:cNvPicPr>
          <p:nvPr/>
        </p:nvPicPr>
        <p:blipFill>
          <a:blip r:embed="rId3"/>
          <a:stretch>
            <a:fillRect/>
          </a:stretch>
        </p:blipFill>
        <p:spPr>
          <a:xfrm>
            <a:off x="2064574" y="119121"/>
            <a:ext cx="5114925" cy="533400"/>
          </a:xfrm>
          <a:prstGeom prst="rect">
            <a:avLst/>
          </a:prstGeom>
        </p:spPr>
      </p:pic>
    </p:spTree>
    <p:extLst>
      <p:ext uri="{BB962C8B-B14F-4D97-AF65-F5344CB8AC3E}">
        <p14:creationId xmlns:p14="http://schemas.microsoft.com/office/powerpoint/2010/main" val="43452529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F264E4C8-93E7-41AE-9CA6-E23E23388640}"/>
              </a:ext>
            </a:extLst>
          </p:cNvPr>
          <p:cNvPicPr>
            <a:picLocks noChangeAspect="1"/>
          </p:cNvPicPr>
          <p:nvPr/>
        </p:nvPicPr>
        <p:blipFill>
          <a:blip r:embed="rId2"/>
          <a:stretch>
            <a:fillRect/>
          </a:stretch>
        </p:blipFill>
        <p:spPr>
          <a:xfrm>
            <a:off x="251520" y="116632"/>
            <a:ext cx="4104276" cy="6858000"/>
          </a:xfrm>
          <a:prstGeom prst="rect">
            <a:avLst/>
          </a:prstGeom>
        </p:spPr>
      </p:pic>
      <p:pic>
        <p:nvPicPr>
          <p:cNvPr id="3" name="Grafik 2">
            <a:extLst>
              <a:ext uri="{FF2B5EF4-FFF2-40B4-BE49-F238E27FC236}">
                <a16:creationId xmlns:a16="http://schemas.microsoft.com/office/drawing/2014/main" id="{1F1120C4-1AAF-497F-B33A-21EFC2E9F1A9}"/>
              </a:ext>
            </a:extLst>
          </p:cNvPr>
          <p:cNvPicPr>
            <a:picLocks noChangeAspect="1"/>
          </p:cNvPicPr>
          <p:nvPr/>
        </p:nvPicPr>
        <p:blipFill>
          <a:blip r:embed="rId3"/>
          <a:stretch>
            <a:fillRect/>
          </a:stretch>
        </p:blipFill>
        <p:spPr>
          <a:xfrm>
            <a:off x="4714875" y="321419"/>
            <a:ext cx="4429125" cy="6448425"/>
          </a:xfrm>
          <a:prstGeom prst="rect">
            <a:avLst/>
          </a:prstGeom>
        </p:spPr>
      </p:pic>
    </p:spTree>
    <p:extLst>
      <p:ext uri="{BB962C8B-B14F-4D97-AF65-F5344CB8AC3E}">
        <p14:creationId xmlns:p14="http://schemas.microsoft.com/office/powerpoint/2010/main" val="382399962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A4F93DD0-3A39-4716-B1AD-C14EBD2A8A13}"/>
              </a:ext>
            </a:extLst>
          </p:cNvPr>
          <p:cNvPicPr>
            <a:picLocks noChangeAspect="1"/>
          </p:cNvPicPr>
          <p:nvPr/>
        </p:nvPicPr>
        <p:blipFill>
          <a:blip r:embed="rId2"/>
          <a:stretch>
            <a:fillRect/>
          </a:stretch>
        </p:blipFill>
        <p:spPr>
          <a:xfrm>
            <a:off x="1482093" y="398363"/>
            <a:ext cx="6114243" cy="6126981"/>
          </a:xfrm>
          <a:prstGeom prst="rect">
            <a:avLst/>
          </a:prstGeom>
        </p:spPr>
      </p:pic>
    </p:spTree>
    <p:extLst>
      <p:ext uri="{BB962C8B-B14F-4D97-AF65-F5344CB8AC3E}">
        <p14:creationId xmlns:p14="http://schemas.microsoft.com/office/powerpoint/2010/main" val="40025826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itel 1">
            <a:extLst>
              <a:ext uri="{FF2B5EF4-FFF2-40B4-BE49-F238E27FC236}">
                <a16:creationId xmlns:a16="http://schemas.microsoft.com/office/drawing/2014/main" id="{FFB6FA43-BA2A-409F-BDA3-037597DB826E}"/>
              </a:ext>
            </a:extLst>
          </p:cNvPr>
          <p:cNvSpPr>
            <a:spLocks noGrp="1" noChangeArrowheads="1"/>
          </p:cNvSpPr>
          <p:nvPr>
            <p:ph type="title"/>
          </p:nvPr>
        </p:nvSpPr>
        <p:spPr/>
        <p:txBody>
          <a:bodyPr/>
          <a:lstStyle/>
          <a:p>
            <a:pPr eaLnBrk="1" hangingPunct="1"/>
            <a:r>
              <a:rPr lang="de-AT" altLang="de-DE" sz="2400"/>
              <a:t>Bedeutung historischer Ereignisse auf die gegenwärtige Tagespolitik</a:t>
            </a:r>
          </a:p>
        </p:txBody>
      </p:sp>
      <p:pic>
        <p:nvPicPr>
          <p:cNvPr id="241667" name="Picture 2">
            <a:extLst>
              <a:ext uri="{FF2B5EF4-FFF2-40B4-BE49-F238E27FC236}">
                <a16:creationId xmlns:a16="http://schemas.microsoft.com/office/drawing/2014/main" id="{9A496B28-B884-43BE-A476-A760FCD9A5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700808"/>
            <a:ext cx="7245350" cy="463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64135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Grafik 1">
            <a:extLst>
              <a:ext uri="{FF2B5EF4-FFF2-40B4-BE49-F238E27FC236}">
                <a16:creationId xmlns:a16="http://schemas.microsoft.com/office/drawing/2014/main" id="{D922A1F0-3706-47D1-9B9A-B436613258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4288" y="1588"/>
            <a:ext cx="65754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44342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676283B-5E01-4943-942B-D7F7439DE5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4172"/>
            <a:ext cx="4848301" cy="6858000"/>
          </a:xfrm>
          <a:prstGeom prst="rect">
            <a:avLst/>
          </a:prstGeom>
        </p:spPr>
      </p:pic>
      <p:sp>
        <p:nvSpPr>
          <p:cNvPr id="5" name="Textfeld 4">
            <a:extLst>
              <a:ext uri="{FF2B5EF4-FFF2-40B4-BE49-F238E27FC236}">
                <a16:creationId xmlns:a16="http://schemas.microsoft.com/office/drawing/2014/main" id="{A514B730-8F5D-484A-B1E9-E37DB55E698E}"/>
              </a:ext>
            </a:extLst>
          </p:cNvPr>
          <p:cNvSpPr txBox="1"/>
          <p:nvPr/>
        </p:nvSpPr>
        <p:spPr>
          <a:xfrm>
            <a:off x="5364088" y="5373216"/>
            <a:ext cx="3600400" cy="1292662"/>
          </a:xfrm>
          <a:prstGeom prst="rect">
            <a:avLst/>
          </a:prstGeom>
          <a:noFill/>
        </p:spPr>
        <p:txBody>
          <a:bodyPr wrap="square">
            <a:spAutoFit/>
          </a:bodyPr>
          <a:lstStyle/>
          <a:p>
            <a:r>
              <a:rPr lang="de-DE" b="1" dirty="0">
                <a:latin typeface="+mn-lt"/>
              </a:rPr>
              <a:t>100 Jahre österreichische Bundesverfassung</a:t>
            </a:r>
          </a:p>
          <a:p>
            <a:r>
              <a:rPr lang="de-DE" sz="1400" dirty="0">
                <a:latin typeface="+mn-lt"/>
                <a:hlinkClick r:id="rId3"/>
              </a:rPr>
              <a:t>https://www.parlament.gv.at/PAKT/AKT/SCHLTHEM/SCHLAG/J2020/183HundertJahreB-VG.shtml</a:t>
            </a:r>
            <a:endParaRPr lang="de-DE" sz="1400" dirty="0">
              <a:latin typeface="+mn-lt"/>
            </a:endParaRPr>
          </a:p>
        </p:txBody>
      </p:sp>
    </p:spTree>
    <p:extLst>
      <p:ext uri="{BB962C8B-B14F-4D97-AF65-F5344CB8AC3E}">
        <p14:creationId xmlns:p14="http://schemas.microsoft.com/office/powerpoint/2010/main" val="297332788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el 1">
            <a:extLst>
              <a:ext uri="{FF2B5EF4-FFF2-40B4-BE49-F238E27FC236}">
                <a16:creationId xmlns:a16="http://schemas.microsoft.com/office/drawing/2014/main" id="{25DF3DB4-1202-4E81-A96B-40F618DE3ECB}"/>
              </a:ext>
            </a:extLst>
          </p:cNvPr>
          <p:cNvSpPr>
            <a:spLocks noGrp="1"/>
          </p:cNvSpPr>
          <p:nvPr>
            <p:ph type="title"/>
          </p:nvPr>
        </p:nvSpPr>
        <p:spPr/>
        <p:txBody>
          <a:bodyPr/>
          <a:lstStyle/>
          <a:p>
            <a:pPr eaLnBrk="1" hangingPunct="1"/>
            <a:r>
              <a:rPr lang="de-AT" altLang="de-DE" sz="2000"/>
              <a:t>Österreich nach dem „Anschluß“: Als „Ostmark“ im „Dritten Reich“ (1938 – 1945) … verliert „Österreich“  seine „nominelle Identität“ … ist aber wieder Teil eines Größeren – Das war … nach dem Trauma von 1918 … für (sehr) viele offenbar den „“Anschluß“ wert.</a:t>
            </a:r>
          </a:p>
        </p:txBody>
      </p:sp>
      <p:pic>
        <p:nvPicPr>
          <p:cNvPr id="39939" name="Inhaltsplatzhalter 3">
            <a:extLst>
              <a:ext uri="{FF2B5EF4-FFF2-40B4-BE49-F238E27FC236}">
                <a16:creationId xmlns:a16="http://schemas.microsoft.com/office/drawing/2014/main" id="{8274E36E-830B-447C-8552-6779EC80FBA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76375" y="1844675"/>
            <a:ext cx="5981700" cy="4811713"/>
          </a:xfrm>
        </p:spPr>
      </p:pic>
    </p:spTree>
    <p:extLst>
      <p:ext uri="{BB962C8B-B14F-4D97-AF65-F5344CB8AC3E}">
        <p14:creationId xmlns:p14="http://schemas.microsoft.com/office/powerpoint/2010/main" val="8327772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Grafik 1">
            <a:extLst>
              <a:ext uri="{FF2B5EF4-FFF2-40B4-BE49-F238E27FC236}">
                <a16:creationId xmlns:a16="http://schemas.microsoft.com/office/drawing/2014/main" id="{025BD0CB-3AFA-458B-B7B1-181B58AB2B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25413"/>
            <a:ext cx="2519362" cy="648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39" name="Rechteck 2">
            <a:extLst>
              <a:ext uri="{FF2B5EF4-FFF2-40B4-BE49-F238E27FC236}">
                <a16:creationId xmlns:a16="http://schemas.microsoft.com/office/drawing/2014/main" id="{797D589A-9E0D-406B-8F06-DBFD18BDA632}"/>
              </a:ext>
            </a:extLst>
          </p:cNvPr>
          <p:cNvSpPr>
            <a:spLocks noChangeArrowheads="1"/>
          </p:cNvSpPr>
          <p:nvPr/>
        </p:nvSpPr>
        <p:spPr bwMode="auto">
          <a:xfrm>
            <a:off x="3635375" y="6243638"/>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de-AT" altLang="de-DE" sz="1800">
                <a:solidFill>
                  <a:srgbClr val="000000"/>
                </a:solidFill>
                <a:latin typeface="Arial" panose="020B0604020202020204" pitchFamily="34" charset="0"/>
              </a:rPr>
              <a:t>Minderheitensprachen in Österreich, 2019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itel 1">
            <a:extLst>
              <a:ext uri="{FF2B5EF4-FFF2-40B4-BE49-F238E27FC236}">
                <a16:creationId xmlns:a16="http://schemas.microsoft.com/office/drawing/2014/main" id="{CAAEC3DE-0DEC-4F85-8BD5-EE0A322C8F05}"/>
              </a:ext>
            </a:extLst>
          </p:cNvPr>
          <p:cNvSpPr>
            <a:spLocks noGrp="1" noChangeArrowheads="1"/>
          </p:cNvSpPr>
          <p:nvPr>
            <p:ph type="title" idx="4294967295"/>
          </p:nvPr>
        </p:nvSpPr>
        <p:spPr>
          <a:xfrm>
            <a:off x="395288" y="188913"/>
            <a:ext cx="8229600" cy="863600"/>
          </a:xfrm>
        </p:spPr>
        <p:txBody>
          <a:bodyPr lIns="91350" tIns="45677" rIns="91350" bIns="45677"/>
          <a:lstStyle/>
          <a:p>
            <a:pPr eaLnBrk="1" hangingPunct="1"/>
            <a:r>
              <a:rPr lang="de-DE" altLang="de-DE" sz="2800"/>
              <a:t>RECHTSSTELLUNG DER VOLKSGRUPPEN</a:t>
            </a:r>
          </a:p>
        </p:txBody>
      </p:sp>
      <p:sp>
        <p:nvSpPr>
          <p:cNvPr id="246787" name="Inhaltsplatzhalter 2">
            <a:extLst>
              <a:ext uri="{FF2B5EF4-FFF2-40B4-BE49-F238E27FC236}">
                <a16:creationId xmlns:a16="http://schemas.microsoft.com/office/drawing/2014/main" id="{11067E5C-941E-4895-B535-D6F9DBCD0C90}"/>
              </a:ext>
            </a:extLst>
          </p:cNvPr>
          <p:cNvSpPr>
            <a:spLocks noGrp="1" noChangeArrowheads="1"/>
          </p:cNvSpPr>
          <p:nvPr>
            <p:ph sz="quarter" idx="4294967295"/>
          </p:nvPr>
        </p:nvSpPr>
        <p:spPr>
          <a:xfrm>
            <a:off x="250825" y="908050"/>
            <a:ext cx="8642350" cy="5689600"/>
          </a:xfrm>
        </p:spPr>
        <p:txBody>
          <a:bodyPr lIns="91350" tIns="45677" rIns="91350" bIns="45677"/>
          <a:lstStyle/>
          <a:p>
            <a:pPr eaLnBrk="1" hangingPunct="1">
              <a:buFont typeface="Arial" panose="020B0604020202020204" pitchFamily="34" charset="0"/>
              <a:buNone/>
            </a:pPr>
            <a:r>
              <a:rPr lang="de-DE" altLang="de-DE" sz="1400" b="1"/>
              <a:t>Artikel 7 des Staatsvertrages von 1955</a:t>
            </a:r>
          </a:p>
          <a:p>
            <a:pPr eaLnBrk="1" hangingPunct="1"/>
            <a:r>
              <a:rPr lang="de-DE" altLang="de-DE" sz="1400"/>
              <a:t>Anerkennung der Minderheitenrechte (-sprachen) der kroatischen und slowenischen Minderheit</a:t>
            </a:r>
          </a:p>
          <a:p>
            <a:pPr eaLnBrk="1" hangingPunct="1">
              <a:lnSpc>
                <a:spcPct val="90000"/>
              </a:lnSpc>
              <a:buFont typeface="Wingdings" panose="05000000000000000000" pitchFamily="2" charset="2"/>
              <a:buNone/>
            </a:pPr>
            <a:endParaRPr lang="de-DE" altLang="de-DE" sz="1400" b="1"/>
          </a:p>
          <a:p>
            <a:pPr eaLnBrk="1" hangingPunct="1">
              <a:lnSpc>
                <a:spcPct val="90000"/>
              </a:lnSpc>
              <a:buFont typeface="Wingdings" panose="05000000000000000000" pitchFamily="2" charset="2"/>
              <a:buNone/>
            </a:pPr>
            <a:r>
              <a:rPr lang="de-DE" altLang="de-DE" sz="1400" b="1"/>
              <a:t>Bundesgesetz vom 7. Juli 1976 über die Rechtsstellung von Volksgruppen in Österreich (Volksgruppengesetz) </a:t>
            </a:r>
          </a:p>
          <a:p>
            <a:pPr eaLnBrk="1" hangingPunct="1">
              <a:lnSpc>
                <a:spcPct val="90000"/>
              </a:lnSpc>
              <a:buFont typeface="Wingdings" panose="05000000000000000000" pitchFamily="2" charset="2"/>
              <a:buNone/>
            </a:pPr>
            <a:r>
              <a:rPr lang="de-DE" altLang="de-DE" sz="1400"/>
              <a:t>§ 1. (1) Die Volksgruppen in Österreich und ihre Angehörigen genießen den Schutz der Gesetze; die Erhaltung der Volksgruppen und die Sicherung ihres Bestandes sind gewährleistet. Ihre Sprache und ihr Volkstum sind zu achten.</a:t>
            </a:r>
          </a:p>
          <a:p>
            <a:pPr eaLnBrk="1" hangingPunct="1">
              <a:lnSpc>
                <a:spcPct val="90000"/>
              </a:lnSpc>
              <a:buFont typeface="Wingdings" panose="05000000000000000000" pitchFamily="2" charset="2"/>
              <a:buNone/>
            </a:pPr>
            <a:r>
              <a:rPr lang="de-DE" altLang="de-DE" sz="1400"/>
              <a:t> (2) Volksgruppen im Sinne dieses Bundesgesetzes sind die in Teilen des Bundesgebietes wohnhaften und beheimateten Gruppen österreichischer Staatsbürger mit nichtdeutscher Muttersprache und eigenem Volkstum.</a:t>
            </a:r>
          </a:p>
          <a:p>
            <a:pPr eaLnBrk="1" hangingPunct="1">
              <a:buFont typeface="Arial" panose="020B0604020202020204" pitchFamily="34" charset="0"/>
              <a:buNone/>
            </a:pPr>
            <a:r>
              <a:rPr lang="de-DE" altLang="de-DE" sz="1400"/>
              <a:t>	(3) Das Bekenntnis zu einer Volksgruppe ist frei. Keinem Volksgruppenangehörigen darf durch die Ausübung oder Nichtausübung der ihm als solchem zustehenden Rechte ein Nachteil erwachsen. Keine Person ist verpflichtet, ihre Zugehörigkeit zu einer Volksgruppe nachzuweisen. </a:t>
            </a:r>
          </a:p>
          <a:p>
            <a:pPr eaLnBrk="1" hangingPunct="1"/>
            <a:r>
              <a:rPr lang="de-AT" altLang="de-DE" sz="1400"/>
              <a:t>sechs anerkannte autochthone Volksgruppen: </a:t>
            </a:r>
          </a:p>
          <a:p>
            <a:pPr eaLnBrk="1" hangingPunct="1">
              <a:buFont typeface="Arial" panose="020B0604020202020204" pitchFamily="34" charset="0"/>
              <a:buNone/>
            </a:pPr>
            <a:r>
              <a:rPr lang="de-AT" altLang="de-DE" sz="1400"/>
              <a:t>	die kroatische Volksgruppe im Burgenland und die slowenische(n) Volksgruppe(n) in Kärnten und in der Steiermark, die ungarische Volksgruppe im Burgenland und in Wien</a:t>
            </a:r>
          </a:p>
          <a:p>
            <a:pPr eaLnBrk="1" hangingPunct="1">
              <a:buFont typeface="Arial" panose="020B0604020202020204" pitchFamily="34" charset="0"/>
              <a:buNone/>
            </a:pPr>
            <a:endParaRPr lang="de-AT" altLang="de-DE" sz="1400"/>
          </a:p>
          <a:p>
            <a:pPr eaLnBrk="1" hangingPunct="1"/>
            <a:r>
              <a:rPr lang="de-AT" altLang="de-DE" sz="1400"/>
              <a:t>1992: Anerkennung der tschechischen und slowakischen Volksgruppe in Wien </a:t>
            </a:r>
            <a:endParaRPr lang="de-DE" altLang="de-DE" sz="1400"/>
          </a:p>
          <a:p>
            <a:pPr eaLnBrk="1" hangingPunct="1"/>
            <a:endParaRPr lang="de-DE" altLang="de-DE" sz="1400"/>
          </a:p>
          <a:p>
            <a:pPr eaLnBrk="1" hangingPunct="1"/>
            <a:r>
              <a:rPr lang="de-AT" altLang="de-DE" sz="1400"/>
              <a:t>1993: Anerkennung der Roma als autochthone Volksgruppe </a:t>
            </a:r>
            <a:endParaRPr lang="de-DE" altLang="de-DE" sz="1400"/>
          </a:p>
          <a:p>
            <a:pPr eaLnBrk="1" hangingPunct="1"/>
            <a:endParaRPr lang="de-DE" altLang="de-DE" sz="1400"/>
          </a:p>
          <a:p>
            <a:pPr eaLnBrk="1" hangingPunct="1"/>
            <a:r>
              <a:rPr lang="de-DE" altLang="de-DE" sz="1400"/>
              <a:t>1. September 2005: Österreichische Gebärdensprache als Sprache einer nicht-ethnischen Minderheit anerkannt</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Grafik 1">
            <a:extLst>
              <a:ext uri="{FF2B5EF4-FFF2-40B4-BE49-F238E27FC236}">
                <a16:creationId xmlns:a16="http://schemas.microsoft.com/office/drawing/2014/main" id="{B040DD40-B7C0-40A7-B60C-FCE2C6E5F2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2617788"/>
            <a:ext cx="91059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099" name="Rechteck 2">
            <a:extLst>
              <a:ext uri="{FF2B5EF4-FFF2-40B4-BE49-F238E27FC236}">
                <a16:creationId xmlns:a16="http://schemas.microsoft.com/office/drawing/2014/main" id="{510BD021-A09F-4DD3-817D-70DA7342FC51}"/>
              </a:ext>
            </a:extLst>
          </p:cNvPr>
          <p:cNvSpPr>
            <a:spLocks noChangeArrowheads="1"/>
          </p:cNvSpPr>
          <p:nvPr/>
        </p:nvSpPr>
        <p:spPr bwMode="auto">
          <a:xfrm>
            <a:off x="1165225" y="1689100"/>
            <a:ext cx="65309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de-AT" altLang="de-DE" sz="1800">
                <a:solidFill>
                  <a:srgbClr val="000000"/>
                </a:solidFill>
                <a:latin typeface="Arial" panose="020B0604020202020204" pitchFamily="34" charset="0"/>
              </a:rPr>
              <a:t>Religionsgemeinschaften in Österreich anhand der Volkszählungen 1951–2001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4">
            <a:extLst>
              <a:ext uri="{FF2B5EF4-FFF2-40B4-BE49-F238E27FC236}">
                <a16:creationId xmlns:a16="http://schemas.microsoft.com/office/drawing/2014/main" id="{BE3E927E-699A-471D-844E-ACCD5AB8B967}"/>
              </a:ext>
            </a:extLst>
          </p:cNvPr>
          <p:cNvSpPr>
            <a:spLocks noGrp="1"/>
          </p:cNvSpPr>
          <p:nvPr>
            <p:ph type="title"/>
          </p:nvPr>
        </p:nvSpPr>
        <p:spPr>
          <a:xfrm>
            <a:off x="468313" y="260350"/>
            <a:ext cx="8229600" cy="1143000"/>
          </a:xfrm>
        </p:spPr>
        <p:txBody>
          <a:bodyPr/>
          <a:lstStyle/>
          <a:p>
            <a:pPr eaLnBrk="1" hangingPunct="1"/>
            <a:r>
              <a:rPr lang="de-AT" altLang="de-DE" sz="2400"/>
              <a:t>„Österreich“ als „Ostmark“ („marchia orientalis“)</a:t>
            </a:r>
            <a:br>
              <a:rPr lang="de-AT" altLang="de-DE" sz="2400"/>
            </a:br>
            <a:r>
              <a:rPr lang="de-AT" altLang="de-DE" sz="2400"/>
              <a:t>im Fränkischen Reich, um 800 </a:t>
            </a:r>
          </a:p>
        </p:txBody>
      </p:sp>
      <p:pic>
        <p:nvPicPr>
          <p:cNvPr id="29699" name="Inhaltsplatzhalter 6">
            <a:extLst>
              <a:ext uri="{FF2B5EF4-FFF2-40B4-BE49-F238E27FC236}">
                <a16:creationId xmlns:a16="http://schemas.microsoft.com/office/drawing/2014/main" id="{6B7BC4EB-D8C1-407F-B808-04F8DAD2BB6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30375" y="1412875"/>
            <a:ext cx="5683250" cy="4713288"/>
          </a:xfrm>
        </p:spPr>
      </p:pic>
      <p:sp>
        <p:nvSpPr>
          <p:cNvPr id="7" name="Rad 6">
            <a:extLst>
              <a:ext uri="{FF2B5EF4-FFF2-40B4-BE49-F238E27FC236}">
                <a16:creationId xmlns:a16="http://schemas.microsoft.com/office/drawing/2014/main" id="{305C3EBB-D03C-4B0A-AB6F-7314E257FD40}"/>
              </a:ext>
            </a:extLst>
          </p:cNvPr>
          <p:cNvSpPr/>
          <p:nvPr/>
        </p:nvSpPr>
        <p:spPr>
          <a:xfrm>
            <a:off x="5364163" y="3068638"/>
            <a:ext cx="647700" cy="647700"/>
          </a:xfrm>
          <a:prstGeom prst="don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AT">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Grafik 1">
            <a:extLst>
              <a:ext uri="{FF2B5EF4-FFF2-40B4-BE49-F238E27FC236}">
                <a16:creationId xmlns:a16="http://schemas.microsoft.com/office/drawing/2014/main" id="{B4B802C6-C309-46E9-9133-E82D97671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3619500"/>
            <a:ext cx="9140825"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47" name="Rechteck 2">
            <a:extLst>
              <a:ext uri="{FF2B5EF4-FFF2-40B4-BE49-F238E27FC236}">
                <a16:creationId xmlns:a16="http://schemas.microsoft.com/office/drawing/2014/main" id="{F27BB894-7047-465C-A0A2-4224B08B9098}"/>
              </a:ext>
            </a:extLst>
          </p:cNvPr>
          <p:cNvSpPr>
            <a:spLocks noChangeArrowheads="1"/>
          </p:cNvSpPr>
          <p:nvPr/>
        </p:nvSpPr>
        <p:spPr bwMode="auto">
          <a:xfrm>
            <a:off x="1454150" y="2289175"/>
            <a:ext cx="62404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de-AT" altLang="de-DE" sz="1800">
                <a:solidFill>
                  <a:srgbClr val="000000"/>
                </a:solidFill>
                <a:latin typeface="Arial" panose="020B0604020202020204" pitchFamily="34" charset="0"/>
              </a:rPr>
              <a:t>Religionsgemeinschaften in Österreich anhand der statistischen Daten 2012–2018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a:extLst>
              <a:ext uri="{FF2B5EF4-FFF2-40B4-BE49-F238E27FC236}">
                <a16:creationId xmlns:a16="http://schemas.microsoft.com/office/drawing/2014/main" id="{2A02687B-3908-4AD3-8714-6A5CA381E4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3" y="225425"/>
            <a:ext cx="4032250" cy="640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Rechteck 3">
            <a:extLst>
              <a:ext uri="{FF2B5EF4-FFF2-40B4-BE49-F238E27FC236}">
                <a16:creationId xmlns:a16="http://schemas.microsoft.com/office/drawing/2014/main" id="{2B0F2979-87E7-468A-943B-5D8F24745BD8}"/>
              </a:ext>
            </a:extLst>
          </p:cNvPr>
          <p:cNvSpPr>
            <a:spLocks noChangeArrowheads="1"/>
          </p:cNvSpPr>
          <p:nvPr/>
        </p:nvSpPr>
        <p:spPr bwMode="auto">
          <a:xfrm>
            <a:off x="4572000" y="5983288"/>
            <a:ext cx="29527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de-AT" altLang="de-DE" sz="1800">
                <a:solidFill>
                  <a:srgbClr val="000000"/>
                </a:solidFill>
                <a:latin typeface="Arial" panose="020B0604020202020204" pitchFamily="34" charset="0"/>
              </a:rPr>
              <a:t>Wertestudie, </a:t>
            </a:r>
          </a:p>
          <a:p>
            <a:pPr>
              <a:spcBef>
                <a:spcPct val="0"/>
              </a:spcBef>
              <a:buFontTx/>
              <a:buNone/>
            </a:pPr>
            <a:r>
              <a:rPr lang="de-AT" altLang="de-DE" sz="1800">
                <a:solidFill>
                  <a:srgbClr val="000000"/>
                </a:solidFill>
                <a:latin typeface="Arial" panose="020B0604020202020204" pitchFamily="34" charset="0"/>
              </a:rPr>
              <a:t>6.1.2019 Kleine Zeitung, S. 14</a:t>
            </a:r>
          </a:p>
        </p:txBody>
      </p:sp>
    </p:spTree>
    <p:extLst>
      <p:ext uri="{BB962C8B-B14F-4D97-AF65-F5344CB8AC3E}">
        <p14:creationId xmlns:p14="http://schemas.microsoft.com/office/powerpoint/2010/main" val="336757928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e 2">
            <a:extLst>
              <a:ext uri="{FF2B5EF4-FFF2-40B4-BE49-F238E27FC236}">
                <a16:creationId xmlns:a16="http://schemas.microsoft.com/office/drawing/2014/main" id="{42AA54F7-2F20-4D8D-B6B2-64F7918DEDEA}"/>
              </a:ext>
            </a:extLst>
          </p:cNvPr>
          <p:cNvGraphicFramePr>
            <a:graphicFrameLocks noGrp="1"/>
          </p:cNvGraphicFramePr>
          <p:nvPr/>
        </p:nvGraphicFramePr>
        <p:xfrm>
          <a:off x="34925" y="549275"/>
          <a:ext cx="9109077" cy="6178550"/>
        </p:xfrm>
        <a:graphic>
          <a:graphicData uri="http://schemas.openxmlformats.org/drawingml/2006/table">
            <a:tbl>
              <a:tblPr firstRow="1" bandRow="1">
                <a:tableStyleId>{5940675A-B579-460E-94D1-54222C63F5DA}</a:tableStyleId>
              </a:tblPr>
              <a:tblGrid>
                <a:gridCol w="1270869">
                  <a:extLst>
                    <a:ext uri="{9D8B030D-6E8A-4147-A177-3AD203B41FA5}">
                      <a16:colId xmlns:a16="http://schemas.microsoft.com/office/drawing/2014/main" val="20000"/>
                    </a:ext>
                  </a:extLst>
                </a:gridCol>
                <a:gridCol w="1306368">
                  <a:extLst>
                    <a:ext uri="{9D8B030D-6E8A-4147-A177-3AD203B41FA5}">
                      <a16:colId xmlns:a16="http://schemas.microsoft.com/office/drawing/2014/main" val="20001"/>
                    </a:ext>
                  </a:extLst>
                </a:gridCol>
                <a:gridCol w="1306368">
                  <a:extLst>
                    <a:ext uri="{9D8B030D-6E8A-4147-A177-3AD203B41FA5}">
                      <a16:colId xmlns:a16="http://schemas.microsoft.com/office/drawing/2014/main" val="20002"/>
                    </a:ext>
                  </a:extLst>
                </a:gridCol>
                <a:gridCol w="1306368">
                  <a:extLst>
                    <a:ext uri="{9D8B030D-6E8A-4147-A177-3AD203B41FA5}">
                      <a16:colId xmlns:a16="http://schemas.microsoft.com/office/drawing/2014/main" val="20003"/>
                    </a:ext>
                  </a:extLst>
                </a:gridCol>
                <a:gridCol w="1306368">
                  <a:extLst>
                    <a:ext uri="{9D8B030D-6E8A-4147-A177-3AD203B41FA5}">
                      <a16:colId xmlns:a16="http://schemas.microsoft.com/office/drawing/2014/main" val="20004"/>
                    </a:ext>
                  </a:extLst>
                </a:gridCol>
                <a:gridCol w="1306368">
                  <a:extLst>
                    <a:ext uri="{9D8B030D-6E8A-4147-A177-3AD203B41FA5}">
                      <a16:colId xmlns:a16="http://schemas.microsoft.com/office/drawing/2014/main" val="20005"/>
                    </a:ext>
                  </a:extLst>
                </a:gridCol>
                <a:gridCol w="1306368">
                  <a:extLst>
                    <a:ext uri="{9D8B030D-6E8A-4147-A177-3AD203B41FA5}">
                      <a16:colId xmlns:a16="http://schemas.microsoft.com/office/drawing/2014/main" val="20006"/>
                    </a:ext>
                  </a:extLst>
                </a:gridCol>
              </a:tblGrid>
              <a:tr h="590120">
                <a:tc>
                  <a:txBody>
                    <a:bodyPr/>
                    <a:lstStyle/>
                    <a:p>
                      <a:r>
                        <a:rPr lang="de-AT" sz="1400" b="1" kern="1200" dirty="0">
                          <a:solidFill>
                            <a:schemeClr val="tx1"/>
                          </a:solidFill>
                          <a:latin typeface="+mn-lt"/>
                          <a:ea typeface="+mn-ea"/>
                          <a:cs typeface="+mn-cs"/>
                        </a:rPr>
                        <a:t>Name</a:t>
                      </a:r>
                      <a:endParaRPr lang="de-AT" sz="1400" b="1" dirty="0"/>
                    </a:p>
                  </a:txBody>
                  <a:tcPr marL="91446" marR="91446" marT="45716" marB="45716"/>
                </a:tc>
                <a:tc>
                  <a:txBody>
                    <a:bodyPr/>
                    <a:lstStyle/>
                    <a:p>
                      <a:endParaRPr lang="de-AT" sz="1400" b="1" dirty="0"/>
                    </a:p>
                  </a:txBody>
                  <a:tcPr marL="91446" marR="91446" marT="45716" marB="4571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400" b="1" dirty="0"/>
                        <a:t>Bundesland</a:t>
                      </a:r>
                    </a:p>
                  </a:txBody>
                  <a:tcPr marL="91446" marR="91446" marT="45716" marB="45716"/>
                </a:tc>
                <a:tc>
                  <a:txBody>
                    <a:bodyPr/>
                    <a:lstStyle/>
                    <a:p>
                      <a:r>
                        <a:rPr lang="de-AT" sz="1400" b="1" kern="1200" dirty="0">
                          <a:solidFill>
                            <a:schemeClr val="tx1"/>
                          </a:solidFill>
                          <a:latin typeface="+mn-lt"/>
                          <a:ea typeface="+mn-ea"/>
                          <a:cs typeface="+mn-cs"/>
                        </a:rPr>
                        <a:t>Stadt und Stadtteil</a:t>
                      </a:r>
                      <a:endParaRPr lang="de-AT" sz="1400" b="1" dirty="0"/>
                    </a:p>
                  </a:txBody>
                  <a:tcPr marL="91446" marR="91446" marT="45716" marB="45716"/>
                </a:tc>
                <a:tc>
                  <a:txBody>
                    <a:bodyPr/>
                    <a:lstStyle/>
                    <a:p>
                      <a:r>
                        <a:rPr lang="de-AT" sz="1400" b="1" kern="1200" dirty="0">
                          <a:solidFill>
                            <a:schemeClr val="tx1"/>
                          </a:solidFill>
                          <a:latin typeface="+mn-lt"/>
                          <a:ea typeface="+mn-ea"/>
                          <a:cs typeface="+mn-cs"/>
                        </a:rPr>
                        <a:t>Jahr</a:t>
                      </a:r>
                      <a:endParaRPr lang="de-AT" sz="1400" b="1" dirty="0"/>
                    </a:p>
                  </a:txBody>
                  <a:tcPr marL="91446" marR="91446" marT="45716" marB="45716"/>
                </a:tc>
                <a:tc>
                  <a:txBody>
                    <a:bodyPr/>
                    <a:lstStyle/>
                    <a:p>
                      <a:r>
                        <a:rPr lang="de-AT" sz="1400" b="1" kern="1200" dirty="0">
                          <a:solidFill>
                            <a:schemeClr val="tx1"/>
                          </a:solidFill>
                          <a:latin typeface="+mn-lt"/>
                          <a:ea typeface="+mn-ea"/>
                          <a:cs typeface="+mn-cs"/>
                        </a:rPr>
                        <a:t>Träger</a:t>
                      </a:r>
                      <a:endParaRPr lang="de-AT" sz="1400" b="1" dirty="0"/>
                    </a:p>
                  </a:txBody>
                  <a:tcPr marL="91446" marR="91446" marT="45716" marB="45716"/>
                </a:tc>
                <a:tc>
                  <a:txBody>
                    <a:bodyPr/>
                    <a:lstStyle/>
                    <a:p>
                      <a:r>
                        <a:rPr lang="de-AT" sz="1400" b="1" kern="1200" dirty="0">
                          <a:solidFill>
                            <a:schemeClr val="tx1"/>
                          </a:solidFill>
                          <a:latin typeface="+mn-lt"/>
                          <a:ea typeface="+mn-ea"/>
                          <a:cs typeface="+mn-cs"/>
                        </a:rPr>
                        <a:t>Bemerkungen</a:t>
                      </a:r>
                      <a:endParaRPr lang="de-AT" sz="1400" b="1" dirty="0"/>
                    </a:p>
                  </a:txBody>
                  <a:tcPr marL="91446" marR="91446" marT="45716" marB="45716"/>
                </a:tc>
                <a:extLst>
                  <a:ext uri="{0D108BD9-81ED-4DB2-BD59-A6C34878D82A}">
                    <a16:rowId xmlns:a16="http://schemas.microsoft.com/office/drawing/2014/main" val="10000"/>
                  </a:ext>
                </a:extLst>
              </a:tr>
              <a:tr h="1117686">
                <a:tc>
                  <a:txBody>
                    <a:bodyPr/>
                    <a:lstStyle/>
                    <a:p>
                      <a:pPr algn="l">
                        <a:lnSpc>
                          <a:spcPct val="150000"/>
                        </a:lnSpc>
                        <a:spcAft>
                          <a:spcPts val="0"/>
                        </a:spcAft>
                      </a:pPr>
                      <a:r>
                        <a:rPr lang="de-AT" sz="1100" u="none" dirty="0">
                          <a:solidFill>
                            <a:schemeClr val="tx1"/>
                          </a:solidFill>
                          <a:latin typeface="Times New Roman"/>
                          <a:ea typeface="Calibri"/>
                          <a:cs typeface="Times New Roman"/>
                        </a:rPr>
                        <a:t>Islamisches Zentrum Wien</a:t>
                      </a:r>
                    </a:p>
                    <a:p>
                      <a:pPr algn="l">
                        <a:lnSpc>
                          <a:spcPct val="150000"/>
                        </a:lnSpc>
                        <a:spcAft>
                          <a:spcPts val="0"/>
                        </a:spcAft>
                      </a:pPr>
                      <a:endParaRPr lang="de-AT" sz="1100" u="none" dirty="0">
                        <a:solidFill>
                          <a:schemeClr val="tx1"/>
                        </a:solidFill>
                        <a:latin typeface="Times New Roman"/>
                        <a:ea typeface="Calibri"/>
                        <a:cs typeface="Times New Roman"/>
                      </a:endParaRPr>
                    </a:p>
                  </a:txBody>
                  <a:tcPr marL="9526" marR="9526" marT="9524" marB="9524"/>
                </a:tc>
                <a:tc>
                  <a:txBody>
                    <a:bodyPr/>
                    <a:lstStyle/>
                    <a:p>
                      <a:endParaRPr lang="de-AT" sz="1100" u="none" dirty="0">
                        <a:solidFill>
                          <a:schemeClr val="tx1"/>
                        </a:solidFill>
                      </a:endParaRPr>
                    </a:p>
                  </a:txBody>
                  <a:tcPr marL="91446" marR="91446" marT="45716" marB="45716"/>
                </a:tc>
                <a:tc>
                  <a:txBody>
                    <a:bodyPr/>
                    <a:lstStyle/>
                    <a:p>
                      <a:r>
                        <a:rPr lang="de-AT" sz="1100" u="none" dirty="0">
                          <a:solidFill>
                            <a:schemeClr val="tx1"/>
                          </a:solidFill>
                        </a:rPr>
                        <a:t>Wien</a:t>
                      </a:r>
                    </a:p>
                    <a:p>
                      <a:endParaRPr lang="de-AT" sz="1100" u="none" dirty="0">
                        <a:solidFill>
                          <a:schemeClr val="tx1"/>
                        </a:solidFill>
                      </a:endParaRPr>
                    </a:p>
                  </a:txBody>
                  <a:tcPr marL="91446" marR="91446" marT="45716" marB="45716"/>
                </a:tc>
                <a:tc>
                  <a:txBody>
                    <a:bodyPr/>
                    <a:lstStyle/>
                    <a:p>
                      <a:r>
                        <a:rPr lang="de-AT" sz="1100" u="none" strike="noStrike" kern="1200" dirty="0">
                          <a:solidFill>
                            <a:schemeClr val="tx1"/>
                          </a:solidFill>
                          <a:latin typeface="+mn-lt"/>
                          <a:ea typeface="+mn-ea"/>
                          <a:cs typeface="+mn-cs"/>
                        </a:rPr>
                        <a:t>Wien</a:t>
                      </a:r>
                      <a:endParaRPr lang="de-AT" sz="1100" u="none" strike="noStrike" kern="1200" dirty="0">
                        <a:solidFill>
                          <a:schemeClr val="tx1"/>
                        </a:solidFill>
                        <a:latin typeface="+mn-lt"/>
                        <a:ea typeface="+mn-ea"/>
                        <a:cs typeface="+mn-cs"/>
                        <a:hlinkClick r:id="rId2" tooltip="Wien"/>
                      </a:endParaRPr>
                    </a:p>
                  </a:txBody>
                  <a:tcPr marL="91446" marR="91446" marT="45716" marB="45716"/>
                </a:tc>
                <a:tc>
                  <a:txBody>
                    <a:bodyPr/>
                    <a:lstStyle/>
                    <a:p>
                      <a:r>
                        <a:rPr lang="de-AT" sz="1100" u="none" kern="1200" dirty="0">
                          <a:solidFill>
                            <a:schemeClr val="tx1"/>
                          </a:solidFill>
                          <a:latin typeface="+mn-lt"/>
                          <a:ea typeface="+mn-ea"/>
                          <a:cs typeface="+mn-cs"/>
                        </a:rPr>
                        <a:t>1979</a:t>
                      </a:r>
                      <a:endParaRPr lang="de-AT" sz="1100" u="none" dirty="0">
                        <a:solidFill>
                          <a:schemeClr val="tx1"/>
                        </a:solidFill>
                      </a:endParaRPr>
                    </a:p>
                  </a:txBody>
                  <a:tcPr marL="91446" marR="91446" marT="45716" marB="45716"/>
                </a:tc>
                <a:tc>
                  <a:txBody>
                    <a:bodyPr/>
                    <a:lstStyle/>
                    <a:p>
                      <a:r>
                        <a:rPr lang="de-AT" sz="1100" u="none" kern="1200" dirty="0">
                          <a:solidFill>
                            <a:schemeClr val="tx1"/>
                          </a:solidFill>
                          <a:latin typeface="+mn-lt"/>
                          <a:ea typeface="+mn-ea"/>
                          <a:cs typeface="+mn-cs"/>
                        </a:rPr>
                        <a:t>Vienna </a:t>
                      </a:r>
                      <a:r>
                        <a:rPr lang="de-AT" sz="1100" u="none" kern="1200" dirty="0" err="1">
                          <a:solidFill>
                            <a:schemeClr val="tx1"/>
                          </a:solidFill>
                          <a:latin typeface="+mn-lt"/>
                          <a:ea typeface="+mn-ea"/>
                          <a:cs typeface="+mn-cs"/>
                        </a:rPr>
                        <a:t>Islamic</a:t>
                      </a:r>
                      <a:r>
                        <a:rPr lang="de-AT" sz="1100" u="none" kern="1200" dirty="0">
                          <a:solidFill>
                            <a:schemeClr val="tx1"/>
                          </a:solidFill>
                          <a:latin typeface="+mn-lt"/>
                          <a:ea typeface="+mn-ea"/>
                          <a:cs typeface="+mn-cs"/>
                        </a:rPr>
                        <a:t> </a:t>
                      </a:r>
                      <a:r>
                        <a:rPr lang="de-AT" sz="1100" u="none" kern="1200" dirty="0" err="1">
                          <a:solidFill>
                            <a:schemeClr val="tx1"/>
                          </a:solidFill>
                          <a:latin typeface="+mn-lt"/>
                          <a:ea typeface="+mn-ea"/>
                          <a:cs typeface="+mn-cs"/>
                        </a:rPr>
                        <a:t>Centre</a:t>
                      </a:r>
                      <a:endParaRPr lang="de-AT" sz="1100" u="none" dirty="0">
                        <a:solidFill>
                          <a:schemeClr val="tx1"/>
                        </a:solidFill>
                      </a:endParaRPr>
                    </a:p>
                  </a:txBody>
                  <a:tcPr marL="91446" marR="91446" marT="45716" marB="45716"/>
                </a:tc>
                <a:tc>
                  <a:txBody>
                    <a:bodyPr/>
                    <a:lstStyle/>
                    <a:p>
                      <a:r>
                        <a:rPr lang="de-AT" sz="1100" u="none" dirty="0">
                          <a:solidFill>
                            <a:schemeClr val="tx1"/>
                          </a:solidFill>
                        </a:rPr>
                        <a:t>Gebaut im Auftrag des saudi-arabischen Königs Faisal </a:t>
                      </a:r>
                      <a:r>
                        <a:rPr lang="de-AT" sz="1100" u="none" dirty="0" err="1">
                          <a:solidFill>
                            <a:schemeClr val="tx1"/>
                          </a:solidFill>
                        </a:rPr>
                        <a:t>ibn</a:t>
                      </a:r>
                      <a:r>
                        <a:rPr lang="de-AT" sz="1100" u="none" dirty="0">
                          <a:solidFill>
                            <a:schemeClr val="tx1"/>
                          </a:solidFill>
                        </a:rPr>
                        <a:t> </a:t>
                      </a:r>
                      <a:r>
                        <a:rPr lang="de-AT" sz="1100" u="none" dirty="0" err="1">
                          <a:solidFill>
                            <a:schemeClr val="tx1"/>
                          </a:solidFill>
                        </a:rPr>
                        <a:t>Abd</a:t>
                      </a:r>
                      <a:r>
                        <a:rPr lang="de-AT" sz="1100" u="none" dirty="0">
                          <a:solidFill>
                            <a:schemeClr val="tx1"/>
                          </a:solidFill>
                        </a:rPr>
                        <a:t> al-Aziz </a:t>
                      </a:r>
                    </a:p>
                    <a:p>
                      <a:endParaRPr lang="de-AT" sz="1100" u="none" dirty="0">
                        <a:solidFill>
                          <a:schemeClr val="tx1"/>
                        </a:solidFill>
                      </a:endParaRPr>
                    </a:p>
                  </a:txBody>
                  <a:tcPr marL="91446" marR="91446" marT="45716" marB="45716"/>
                </a:tc>
                <a:extLst>
                  <a:ext uri="{0D108BD9-81ED-4DB2-BD59-A6C34878D82A}">
                    <a16:rowId xmlns:a16="http://schemas.microsoft.com/office/drawing/2014/main" val="10001"/>
                  </a:ext>
                </a:extLst>
              </a:tr>
              <a:tr h="1117686">
                <a:tc>
                  <a:txBody>
                    <a:bodyPr/>
                    <a:lstStyle/>
                    <a:p>
                      <a:r>
                        <a:rPr lang="de-AT" sz="1100" u="none" dirty="0">
                          <a:solidFill>
                            <a:schemeClr val="tx1"/>
                          </a:solidFill>
                        </a:rPr>
                        <a:t>Eyüp-Sultan-Moschee (</a:t>
                      </a:r>
                      <a:r>
                        <a:rPr lang="de-AT" sz="1100" u="none" dirty="0" err="1">
                          <a:solidFill>
                            <a:schemeClr val="tx1"/>
                          </a:solidFill>
                        </a:rPr>
                        <a:t>Telfer</a:t>
                      </a:r>
                      <a:r>
                        <a:rPr lang="de-AT" sz="1100" u="none" dirty="0">
                          <a:solidFill>
                            <a:schemeClr val="tx1"/>
                          </a:solidFill>
                        </a:rPr>
                        <a:t> Moschee)</a:t>
                      </a:r>
                    </a:p>
                    <a:p>
                      <a:endParaRPr lang="de-AT" sz="1100" u="none" dirty="0">
                        <a:solidFill>
                          <a:schemeClr val="tx1"/>
                        </a:solidFill>
                      </a:endParaRPr>
                    </a:p>
                  </a:txBody>
                  <a:tcPr marL="91446" marR="91446" marT="45716" marB="45716"/>
                </a:tc>
                <a:tc>
                  <a:txBody>
                    <a:bodyPr/>
                    <a:lstStyle/>
                    <a:p>
                      <a:endParaRPr lang="de-AT" sz="1100" u="none" dirty="0">
                        <a:solidFill>
                          <a:schemeClr val="tx1"/>
                        </a:solidFill>
                      </a:endParaRPr>
                    </a:p>
                  </a:txBody>
                  <a:tcPr marL="91446" marR="91446" marT="45716" marB="45716"/>
                </a:tc>
                <a:tc>
                  <a:txBody>
                    <a:bodyPr/>
                    <a:lstStyle/>
                    <a:p>
                      <a:r>
                        <a:rPr lang="de-AT" sz="1100" u="none" dirty="0">
                          <a:solidFill>
                            <a:schemeClr val="tx1"/>
                          </a:solidFill>
                        </a:rPr>
                        <a:t>Tirol</a:t>
                      </a:r>
                    </a:p>
                    <a:p>
                      <a:endParaRPr lang="de-AT" sz="1100" u="none" dirty="0">
                        <a:solidFill>
                          <a:schemeClr val="tx1"/>
                        </a:solidFill>
                      </a:endParaRPr>
                    </a:p>
                  </a:txBody>
                  <a:tcPr marL="91446" marR="91446" marT="45716" marB="45716"/>
                </a:tc>
                <a:tc>
                  <a:txBody>
                    <a:bodyPr/>
                    <a:lstStyle/>
                    <a:p>
                      <a:pPr algn="l">
                        <a:lnSpc>
                          <a:spcPct val="150000"/>
                        </a:lnSpc>
                        <a:spcAft>
                          <a:spcPts val="0"/>
                        </a:spcAft>
                      </a:pPr>
                      <a:r>
                        <a:rPr lang="de-AT" sz="1100" u="none" dirty="0" err="1">
                          <a:solidFill>
                            <a:schemeClr val="tx1"/>
                          </a:solidFill>
                          <a:latin typeface="Times New Roman"/>
                          <a:ea typeface="Calibri"/>
                          <a:cs typeface="Times New Roman"/>
                        </a:rPr>
                        <a:t>Telfs</a:t>
                      </a:r>
                      <a:endParaRPr lang="de-AT" sz="1100" u="none" dirty="0">
                        <a:solidFill>
                          <a:schemeClr val="tx1"/>
                        </a:solidFill>
                        <a:latin typeface="Times New Roman"/>
                        <a:ea typeface="Calibri"/>
                        <a:cs typeface="Times New Roman"/>
                      </a:endParaRPr>
                    </a:p>
                    <a:p>
                      <a:pPr algn="l">
                        <a:lnSpc>
                          <a:spcPct val="150000"/>
                        </a:lnSpc>
                        <a:spcAft>
                          <a:spcPts val="0"/>
                        </a:spcAft>
                      </a:pPr>
                      <a:endParaRPr lang="de-AT" sz="1100" u="none" dirty="0">
                        <a:solidFill>
                          <a:schemeClr val="tx1"/>
                        </a:solidFill>
                        <a:latin typeface="Times New Roman"/>
                        <a:ea typeface="Calibri"/>
                        <a:cs typeface="Times New Roman"/>
                      </a:endParaRPr>
                    </a:p>
                  </a:txBody>
                  <a:tcPr marL="9526" marR="9526" marT="9524" marB="9524"/>
                </a:tc>
                <a:tc>
                  <a:txBody>
                    <a:bodyPr/>
                    <a:lstStyle/>
                    <a:p>
                      <a:r>
                        <a:rPr lang="de-AT" sz="1100" u="none" kern="1200" dirty="0">
                          <a:solidFill>
                            <a:schemeClr val="tx1"/>
                          </a:solidFill>
                          <a:latin typeface="+mn-lt"/>
                          <a:ea typeface="+mn-ea"/>
                          <a:cs typeface="+mn-cs"/>
                        </a:rPr>
                        <a:t>1998</a:t>
                      </a:r>
                      <a:endParaRPr lang="de-AT" sz="1100" u="none" dirty="0">
                        <a:solidFill>
                          <a:schemeClr val="tx1"/>
                        </a:solidFill>
                      </a:endParaRPr>
                    </a:p>
                  </a:txBody>
                  <a:tcPr marL="91446" marR="91446" marT="45716" marB="45716"/>
                </a:tc>
                <a:tc>
                  <a:txBody>
                    <a:bodyPr/>
                    <a:lstStyle/>
                    <a:p>
                      <a:r>
                        <a:rPr lang="de-AT" sz="1100" u="none" kern="1200" dirty="0">
                          <a:solidFill>
                            <a:schemeClr val="tx1"/>
                          </a:solidFill>
                          <a:latin typeface="+mn-lt"/>
                          <a:ea typeface="+mn-ea"/>
                          <a:cs typeface="+mn-cs"/>
                        </a:rPr>
                        <a:t>ATIB</a:t>
                      </a:r>
                    </a:p>
                    <a:p>
                      <a:r>
                        <a:rPr lang="de-AT" sz="1100" u="none" kern="1200" dirty="0">
                          <a:solidFill>
                            <a:schemeClr val="tx1"/>
                          </a:solidFill>
                          <a:latin typeface="+mn-lt"/>
                          <a:ea typeface="+mn-ea"/>
                          <a:cs typeface="+mn-cs"/>
                        </a:rPr>
                        <a:t>(</a:t>
                      </a:r>
                      <a:r>
                        <a:rPr lang="de-AT" sz="1100" u="none" kern="1200" dirty="0" err="1">
                          <a:solidFill>
                            <a:schemeClr val="tx1"/>
                          </a:solidFill>
                          <a:latin typeface="+mn-lt"/>
                          <a:ea typeface="+mn-ea"/>
                          <a:cs typeface="+mn-cs"/>
                        </a:rPr>
                        <a:t>türk.islam.Union</a:t>
                      </a:r>
                      <a:r>
                        <a:rPr lang="de-AT" sz="1100" u="none" kern="1200" dirty="0">
                          <a:solidFill>
                            <a:schemeClr val="tx1"/>
                          </a:solidFill>
                          <a:latin typeface="+mn-lt"/>
                          <a:ea typeface="+mn-ea"/>
                          <a:cs typeface="+mn-cs"/>
                        </a:rPr>
                        <a:t>)</a:t>
                      </a:r>
                      <a:endParaRPr lang="de-AT" sz="1100" u="none" dirty="0">
                        <a:solidFill>
                          <a:schemeClr val="tx1"/>
                        </a:solidFill>
                      </a:endParaRPr>
                    </a:p>
                  </a:txBody>
                  <a:tcPr marL="91446" marR="91446" marT="45716" marB="45716"/>
                </a:tc>
                <a:tc>
                  <a:txBody>
                    <a:bodyPr/>
                    <a:lstStyle/>
                    <a:p>
                      <a:r>
                        <a:rPr lang="de-AT" sz="1100" u="none" kern="1200" dirty="0">
                          <a:solidFill>
                            <a:schemeClr val="tx1"/>
                          </a:solidFill>
                          <a:latin typeface="+mn-lt"/>
                          <a:ea typeface="+mn-ea"/>
                          <a:cs typeface="+mn-cs"/>
                        </a:rPr>
                        <a:t>Minarett nachträglich 2006 </a:t>
                      </a:r>
                      <a:endParaRPr lang="de-AT" sz="1100" u="none" dirty="0">
                        <a:solidFill>
                          <a:schemeClr val="tx1"/>
                        </a:solidFill>
                      </a:endParaRPr>
                    </a:p>
                  </a:txBody>
                  <a:tcPr marL="91446" marR="91446" marT="45716" marB="45716"/>
                </a:tc>
                <a:extLst>
                  <a:ext uri="{0D108BD9-81ED-4DB2-BD59-A6C34878D82A}">
                    <a16:rowId xmlns:a16="http://schemas.microsoft.com/office/drawing/2014/main" val="10002"/>
                  </a:ext>
                </a:extLst>
              </a:tr>
              <a:tr h="1117686">
                <a:tc>
                  <a:txBody>
                    <a:bodyPr/>
                    <a:lstStyle/>
                    <a:p>
                      <a:r>
                        <a:rPr lang="de-AT" sz="1100" u="none" dirty="0" err="1">
                          <a:solidFill>
                            <a:schemeClr val="tx1"/>
                          </a:solidFill>
                        </a:rPr>
                        <a:t>Hacı</a:t>
                      </a:r>
                      <a:r>
                        <a:rPr lang="de-AT" sz="1100" u="none" dirty="0">
                          <a:solidFill>
                            <a:schemeClr val="tx1"/>
                          </a:solidFill>
                        </a:rPr>
                        <a:t> Bayram Moschee</a:t>
                      </a:r>
                    </a:p>
                    <a:p>
                      <a:endParaRPr lang="de-AT" sz="1100" u="none" dirty="0">
                        <a:solidFill>
                          <a:schemeClr val="tx1"/>
                        </a:solidFill>
                      </a:endParaRPr>
                    </a:p>
                  </a:txBody>
                  <a:tcPr marL="91446" marR="91446" marT="45716" marB="45716"/>
                </a:tc>
                <a:tc>
                  <a:txBody>
                    <a:bodyPr/>
                    <a:lstStyle/>
                    <a:p>
                      <a:endParaRPr lang="de-AT" sz="1100" u="none" dirty="0">
                        <a:solidFill>
                          <a:schemeClr val="tx1"/>
                        </a:solidFill>
                      </a:endParaRPr>
                    </a:p>
                  </a:txBody>
                  <a:tcPr marL="91446" marR="91446" marT="45716" marB="45716"/>
                </a:tc>
                <a:tc>
                  <a:txBody>
                    <a:bodyPr/>
                    <a:lstStyle/>
                    <a:p>
                      <a:r>
                        <a:rPr lang="de-AT" sz="1100" u="none" dirty="0">
                          <a:solidFill>
                            <a:schemeClr val="tx1"/>
                          </a:solidFill>
                        </a:rPr>
                        <a:t>Niederösterreich</a:t>
                      </a:r>
                    </a:p>
                    <a:p>
                      <a:endParaRPr lang="de-AT" sz="1100" u="none" dirty="0">
                        <a:solidFill>
                          <a:schemeClr val="tx1"/>
                        </a:solidFill>
                      </a:endParaRPr>
                    </a:p>
                  </a:txBody>
                  <a:tcPr marL="91446" marR="91446" marT="45716" marB="45716"/>
                </a:tc>
                <a:tc>
                  <a:txBody>
                    <a:bodyPr/>
                    <a:lstStyle/>
                    <a:p>
                      <a:r>
                        <a:rPr lang="de-AT" sz="1100" u="none" dirty="0">
                          <a:solidFill>
                            <a:schemeClr val="tx1"/>
                          </a:solidFill>
                        </a:rPr>
                        <a:t>Bad Vöslau</a:t>
                      </a:r>
                    </a:p>
                    <a:p>
                      <a:endParaRPr lang="de-AT" sz="1100" u="none" dirty="0">
                        <a:solidFill>
                          <a:schemeClr val="tx1"/>
                        </a:solidFill>
                      </a:endParaRPr>
                    </a:p>
                  </a:txBody>
                  <a:tcPr marL="91446" marR="91446" marT="45716" marB="45716"/>
                </a:tc>
                <a:tc>
                  <a:txBody>
                    <a:bodyPr/>
                    <a:lstStyle/>
                    <a:p>
                      <a:r>
                        <a:rPr lang="de-AT" sz="1100" u="none" kern="1200" dirty="0">
                          <a:solidFill>
                            <a:schemeClr val="tx1"/>
                          </a:solidFill>
                          <a:latin typeface="+mn-lt"/>
                          <a:ea typeface="+mn-ea"/>
                          <a:cs typeface="+mn-cs"/>
                        </a:rPr>
                        <a:t>2009</a:t>
                      </a:r>
                      <a:endParaRPr lang="de-AT" sz="1100" u="none" dirty="0">
                        <a:solidFill>
                          <a:schemeClr val="tx1"/>
                        </a:solidFill>
                      </a:endParaRPr>
                    </a:p>
                  </a:txBody>
                  <a:tcPr marL="91446" marR="91446" marT="45716" marB="4571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100" u="none" kern="1200" dirty="0">
                          <a:solidFill>
                            <a:schemeClr val="tx1"/>
                          </a:solidFill>
                          <a:latin typeface="+mn-lt"/>
                          <a:ea typeface="+mn-ea"/>
                          <a:cs typeface="+mn-cs"/>
                        </a:rPr>
                        <a:t>ATIB</a:t>
                      </a:r>
                    </a:p>
                    <a:p>
                      <a:endParaRPr lang="de-AT" sz="1100" u="none" dirty="0">
                        <a:solidFill>
                          <a:schemeClr val="tx1"/>
                        </a:solidFill>
                      </a:endParaRPr>
                    </a:p>
                  </a:txBody>
                  <a:tcPr marL="91446" marR="91446" marT="45716" marB="45716"/>
                </a:tc>
                <a:tc>
                  <a:txBody>
                    <a:bodyPr/>
                    <a:lstStyle/>
                    <a:p>
                      <a:r>
                        <a:rPr lang="de-AT" sz="1100" u="none" kern="1200" dirty="0">
                          <a:solidFill>
                            <a:schemeClr val="tx1"/>
                          </a:solidFill>
                          <a:latin typeface="+mn-lt"/>
                          <a:ea typeface="+mn-ea"/>
                          <a:cs typeface="+mn-cs"/>
                        </a:rPr>
                        <a:t>Zwei angedeutete Minarette </a:t>
                      </a:r>
                      <a:endParaRPr lang="de-AT" sz="1100" u="none" dirty="0">
                        <a:solidFill>
                          <a:schemeClr val="tx1"/>
                        </a:solidFill>
                      </a:endParaRPr>
                    </a:p>
                  </a:txBody>
                  <a:tcPr marL="91446" marR="91446" marT="45716" marB="45716"/>
                </a:tc>
                <a:extLst>
                  <a:ext uri="{0D108BD9-81ED-4DB2-BD59-A6C34878D82A}">
                    <a16:rowId xmlns:a16="http://schemas.microsoft.com/office/drawing/2014/main" val="10003"/>
                  </a:ext>
                </a:extLst>
              </a:tr>
              <a:tr h="11176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100" u="none" kern="1200" dirty="0">
                          <a:solidFill>
                            <a:schemeClr val="tx1"/>
                          </a:solidFill>
                          <a:latin typeface="+mn-lt"/>
                          <a:ea typeface="+mn-ea"/>
                          <a:cs typeface="+mn-cs"/>
                        </a:rPr>
                        <a:t>Türkischer Kulturverein-</a:t>
                      </a:r>
                      <a:r>
                        <a:rPr lang="de-AT" sz="1100" u="none" kern="1200" dirty="0" err="1">
                          <a:solidFill>
                            <a:schemeClr val="tx1"/>
                          </a:solidFill>
                          <a:latin typeface="+mn-lt"/>
                          <a:ea typeface="+mn-ea"/>
                          <a:cs typeface="+mn-cs"/>
                        </a:rPr>
                        <a:t>Selimiye</a:t>
                      </a:r>
                      <a:endParaRPr lang="de-AT" sz="1100" u="none" kern="1200" dirty="0">
                        <a:solidFill>
                          <a:schemeClr val="tx1"/>
                        </a:solidFill>
                        <a:latin typeface="+mn-lt"/>
                        <a:ea typeface="+mn-ea"/>
                        <a:cs typeface="+mn-cs"/>
                      </a:endParaRPr>
                    </a:p>
                    <a:p>
                      <a:endParaRPr lang="de-AT" sz="1100" u="none" dirty="0">
                        <a:solidFill>
                          <a:schemeClr val="tx1"/>
                        </a:solidFill>
                      </a:endParaRPr>
                    </a:p>
                  </a:txBody>
                  <a:tcPr marL="91446" marR="91446" marT="45716" marB="45716"/>
                </a:tc>
                <a:tc>
                  <a:txBody>
                    <a:bodyPr/>
                    <a:lstStyle/>
                    <a:p>
                      <a:endParaRPr lang="de-AT" sz="1100" u="none" dirty="0">
                        <a:solidFill>
                          <a:schemeClr val="tx1"/>
                        </a:solidFill>
                      </a:endParaRPr>
                    </a:p>
                  </a:txBody>
                  <a:tcPr marL="91446" marR="91446" marT="45716" marB="45716"/>
                </a:tc>
                <a:tc>
                  <a:txBody>
                    <a:bodyPr/>
                    <a:lstStyle/>
                    <a:p>
                      <a:r>
                        <a:rPr lang="de-AT" sz="1100" u="none" strike="noStrike" kern="1200" dirty="0">
                          <a:solidFill>
                            <a:schemeClr val="tx1"/>
                          </a:solidFill>
                          <a:latin typeface="+mn-lt"/>
                          <a:ea typeface="+mn-ea"/>
                          <a:cs typeface="+mn-cs"/>
                        </a:rPr>
                        <a:t>Salzburg</a:t>
                      </a:r>
                      <a:endParaRPr lang="de-AT" sz="1100" u="none" kern="1200" dirty="0">
                        <a:solidFill>
                          <a:schemeClr val="tx1"/>
                        </a:solidFill>
                        <a:latin typeface="+mn-lt"/>
                        <a:ea typeface="+mn-ea"/>
                        <a:cs typeface="+mn-cs"/>
                      </a:endParaRPr>
                    </a:p>
                    <a:p>
                      <a:r>
                        <a:rPr lang="de-AT" sz="1100" u="none" kern="1200" dirty="0">
                          <a:solidFill>
                            <a:schemeClr val="tx1"/>
                          </a:solidFill>
                          <a:latin typeface="+mn-lt"/>
                          <a:ea typeface="+mn-ea"/>
                          <a:cs typeface="+mn-cs"/>
                        </a:rPr>
                        <a:t> </a:t>
                      </a:r>
                    </a:p>
                    <a:p>
                      <a:endParaRPr lang="de-AT" sz="1100" u="none" dirty="0">
                        <a:solidFill>
                          <a:schemeClr val="tx1"/>
                        </a:solidFill>
                      </a:endParaRPr>
                    </a:p>
                  </a:txBody>
                  <a:tcPr marL="91446" marR="91446" marT="45716" marB="45716"/>
                </a:tc>
                <a:tc>
                  <a:txBody>
                    <a:bodyPr/>
                    <a:lstStyle/>
                    <a:p>
                      <a:r>
                        <a:rPr lang="de-AT" sz="1100" u="none" strike="noStrike" kern="1200" dirty="0">
                          <a:solidFill>
                            <a:schemeClr val="tx1"/>
                          </a:solidFill>
                          <a:latin typeface="+mn-lt"/>
                          <a:ea typeface="+mn-ea"/>
                          <a:cs typeface="+mn-cs"/>
                        </a:rPr>
                        <a:t>Saalfelden</a:t>
                      </a:r>
                      <a:endParaRPr lang="de-AT" sz="1100" u="none" kern="1200" dirty="0">
                        <a:solidFill>
                          <a:schemeClr val="tx1"/>
                        </a:solidFill>
                        <a:latin typeface="+mn-lt"/>
                        <a:ea typeface="+mn-ea"/>
                        <a:cs typeface="+mn-cs"/>
                      </a:endParaRPr>
                    </a:p>
                    <a:p>
                      <a:r>
                        <a:rPr lang="de-AT" sz="1100" u="none" kern="1200" dirty="0">
                          <a:solidFill>
                            <a:schemeClr val="tx1"/>
                          </a:solidFill>
                          <a:latin typeface="+mn-lt"/>
                          <a:ea typeface="+mn-ea"/>
                          <a:cs typeface="+mn-cs"/>
                        </a:rPr>
                        <a:t> </a:t>
                      </a:r>
                    </a:p>
                    <a:p>
                      <a:endParaRPr lang="de-AT" sz="1100" u="none" dirty="0">
                        <a:solidFill>
                          <a:schemeClr val="tx1"/>
                        </a:solidFill>
                      </a:endParaRPr>
                    </a:p>
                  </a:txBody>
                  <a:tcPr marL="91446" marR="91446" marT="45716" marB="4571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100" u="none" kern="1200" dirty="0">
                          <a:solidFill>
                            <a:schemeClr val="tx1"/>
                          </a:solidFill>
                          <a:latin typeface="+mn-lt"/>
                          <a:ea typeface="+mn-ea"/>
                          <a:cs typeface="+mn-cs"/>
                        </a:rPr>
                        <a:t>2003</a:t>
                      </a:r>
                    </a:p>
                    <a:p>
                      <a:endParaRPr lang="de-AT" sz="1100" u="none" dirty="0">
                        <a:solidFill>
                          <a:schemeClr val="tx1"/>
                        </a:solidFill>
                      </a:endParaRPr>
                    </a:p>
                  </a:txBody>
                  <a:tcPr marL="91446" marR="91446" marT="45716" marB="4571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100" u="none" kern="1200" dirty="0">
                          <a:solidFill>
                            <a:schemeClr val="tx1"/>
                          </a:solidFill>
                          <a:latin typeface="+mn-lt"/>
                          <a:ea typeface="+mn-ea"/>
                          <a:cs typeface="+mn-cs"/>
                        </a:rPr>
                        <a:t>ATIB</a:t>
                      </a:r>
                    </a:p>
                    <a:p>
                      <a:endParaRPr lang="de-AT" sz="1100" u="none" dirty="0">
                        <a:solidFill>
                          <a:schemeClr val="tx1"/>
                        </a:solidFill>
                      </a:endParaRPr>
                    </a:p>
                  </a:txBody>
                  <a:tcPr marL="91446" marR="91446" marT="45716" marB="45716"/>
                </a:tc>
                <a:tc>
                  <a:txBody>
                    <a:bodyPr/>
                    <a:lstStyle/>
                    <a:p>
                      <a:r>
                        <a:rPr lang="de-AT" sz="1100" u="none" kern="1200" dirty="0">
                          <a:solidFill>
                            <a:schemeClr val="tx1"/>
                          </a:solidFill>
                          <a:latin typeface="+mn-lt"/>
                          <a:ea typeface="+mn-ea"/>
                          <a:cs typeface="+mn-cs"/>
                        </a:rPr>
                        <a:t>Minarett (8 m )</a:t>
                      </a:r>
                      <a:endParaRPr lang="de-AT" sz="1100" u="none" dirty="0">
                        <a:solidFill>
                          <a:schemeClr val="tx1"/>
                        </a:solidFill>
                      </a:endParaRPr>
                    </a:p>
                  </a:txBody>
                  <a:tcPr marL="91446" marR="91446" marT="45716" marB="45716"/>
                </a:tc>
                <a:extLst>
                  <a:ext uri="{0D108BD9-81ED-4DB2-BD59-A6C34878D82A}">
                    <a16:rowId xmlns:a16="http://schemas.microsoft.com/office/drawing/2014/main" val="10004"/>
                  </a:ext>
                </a:extLst>
              </a:tr>
              <a:tr h="1117686">
                <a:tc>
                  <a:txBody>
                    <a:bodyPr/>
                    <a:lstStyle/>
                    <a:p>
                      <a:r>
                        <a:rPr lang="de-AT" sz="1100" u="none" kern="1200" dirty="0">
                          <a:solidFill>
                            <a:schemeClr val="tx1"/>
                          </a:solidFill>
                          <a:latin typeface="+mn-lt"/>
                          <a:ea typeface="+mn-ea"/>
                          <a:cs typeface="+mn-cs"/>
                        </a:rPr>
                        <a:t>Islamisches Kulturzentrum</a:t>
                      </a:r>
                    </a:p>
                    <a:p>
                      <a:r>
                        <a:rPr lang="de-AT" sz="1100" u="none" kern="1200" dirty="0">
                          <a:solidFill>
                            <a:schemeClr val="tx1"/>
                          </a:solidFill>
                          <a:latin typeface="+mn-lt"/>
                          <a:ea typeface="+mn-ea"/>
                          <a:cs typeface="+mn-cs"/>
                        </a:rPr>
                        <a:t>Graz</a:t>
                      </a:r>
                    </a:p>
                    <a:p>
                      <a:endParaRPr lang="de-AT" sz="1100" u="none" dirty="0">
                        <a:solidFill>
                          <a:schemeClr val="tx1"/>
                        </a:solidFill>
                      </a:endParaRPr>
                    </a:p>
                  </a:txBody>
                  <a:tcPr marL="91446" marR="91446" marT="45716" marB="45716"/>
                </a:tc>
                <a:tc>
                  <a:txBody>
                    <a:bodyPr/>
                    <a:lstStyle/>
                    <a:p>
                      <a:endParaRPr lang="de-AT" sz="1100" b="1" u="none" dirty="0">
                        <a:solidFill>
                          <a:schemeClr val="tx1"/>
                        </a:solidFill>
                      </a:endParaRPr>
                    </a:p>
                  </a:txBody>
                  <a:tcPr marL="91446" marR="91446" marT="45716" marB="45716"/>
                </a:tc>
                <a:tc>
                  <a:txBody>
                    <a:bodyPr/>
                    <a:lstStyle/>
                    <a:p>
                      <a:r>
                        <a:rPr lang="de-AT" sz="1100" u="none" kern="1200" dirty="0">
                          <a:solidFill>
                            <a:schemeClr val="tx1"/>
                          </a:solidFill>
                          <a:latin typeface="+mn-lt"/>
                          <a:ea typeface="+mn-ea"/>
                          <a:cs typeface="+mn-cs"/>
                        </a:rPr>
                        <a:t>Steiermark</a:t>
                      </a:r>
                      <a:endParaRPr lang="de-AT" sz="1100" u="none" dirty="0">
                        <a:solidFill>
                          <a:schemeClr val="tx1"/>
                        </a:solidFill>
                      </a:endParaRPr>
                    </a:p>
                  </a:txBody>
                  <a:tcPr marL="91446" marR="91446" marT="45716" marB="4571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100" u="none" kern="1200" dirty="0">
                          <a:solidFill>
                            <a:schemeClr val="tx1"/>
                          </a:solidFill>
                          <a:latin typeface="+mn-lt"/>
                          <a:ea typeface="+mn-ea"/>
                          <a:cs typeface="+mn-cs"/>
                        </a:rPr>
                        <a:t>Graz</a:t>
                      </a:r>
                    </a:p>
                    <a:p>
                      <a:endParaRPr lang="de-AT" sz="1100" u="none" dirty="0">
                        <a:solidFill>
                          <a:schemeClr val="tx1"/>
                        </a:solidFill>
                      </a:endParaRPr>
                    </a:p>
                  </a:txBody>
                  <a:tcPr marL="91446" marR="91446" marT="45716" marB="45716"/>
                </a:tc>
                <a:tc>
                  <a:txBody>
                    <a:bodyPr/>
                    <a:lstStyle/>
                    <a:p>
                      <a:r>
                        <a:rPr lang="de-AT" sz="1100" u="none" kern="1200" dirty="0">
                          <a:solidFill>
                            <a:schemeClr val="tx1"/>
                          </a:solidFill>
                          <a:latin typeface="+mn-lt"/>
                          <a:ea typeface="+mn-ea"/>
                          <a:cs typeface="+mn-cs"/>
                        </a:rPr>
                        <a:t>Bau seit 2012</a:t>
                      </a:r>
                      <a:endParaRPr lang="de-AT" sz="1100" u="none" dirty="0">
                        <a:solidFill>
                          <a:schemeClr val="tx1"/>
                        </a:solidFill>
                      </a:endParaRPr>
                    </a:p>
                  </a:txBody>
                  <a:tcPr marL="91446" marR="91446" marT="45716" marB="45716"/>
                </a:tc>
                <a:tc>
                  <a:txBody>
                    <a:bodyPr/>
                    <a:lstStyle/>
                    <a:p>
                      <a:r>
                        <a:rPr lang="de-AT" sz="1100" u="none" kern="1200" dirty="0">
                          <a:solidFill>
                            <a:schemeClr val="tx1"/>
                          </a:solidFill>
                          <a:latin typeface="+mn-lt"/>
                          <a:ea typeface="+mn-ea"/>
                          <a:cs typeface="+mn-cs"/>
                        </a:rPr>
                        <a:t>Bosnischer</a:t>
                      </a:r>
                    </a:p>
                    <a:p>
                      <a:r>
                        <a:rPr lang="de-AT" sz="1100" u="none" kern="1200" dirty="0">
                          <a:solidFill>
                            <a:schemeClr val="tx1"/>
                          </a:solidFill>
                          <a:latin typeface="+mn-lt"/>
                          <a:ea typeface="+mn-ea"/>
                          <a:cs typeface="+mn-cs"/>
                        </a:rPr>
                        <a:t>Kulturverein</a:t>
                      </a:r>
                    </a:p>
                    <a:p>
                      <a:endParaRPr lang="de-AT" sz="1100" u="none" dirty="0">
                        <a:solidFill>
                          <a:schemeClr val="tx1"/>
                        </a:solidFill>
                      </a:endParaRPr>
                    </a:p>
                  </a:txBody>
                  <a:tcPr marL="91446" marR="91446" marT="45716" marB="45716"/>
                </a:tc>
                <a:tc>
                  <a:txBody>
                    <a:bodyPr/>
                    <a:lstStyle/>
                    <a:p>
                      <a:r>
                        <a:rPr lang="de-AT" sz="1100" u="none" kern="1200" dirty="0">
                          <a:solidFill>
                            <a:schemeClr val="tx1"/>
                          </a:solidFill>
                          <a:latin typeface="+mn-lt"/>
                          <a:ea typeface="+mn-ea"/>
                          <a:cs typeface="+mn-cs"/>
                        </a:rPr>
                        <a:t>Minarett (22m stumm)</a:t>
                      </a:r>
                      <a:endParaRPr lang="de-AT" sz="1100" u="none" dirty="0">
                        <a:solidFill>
                          <a:schemeClr val="tx1"/>
                        </a:solidFill>
                      </a:endParaRPr>
                    </a:p>
                  </a:txBody>
                  <a:tcPr marL="91446" marR="91446" marT="45716" marB="45716"/>
                </a:tc>
                <a:extLst>
                  <a:ext uri="{0D108BD9-81ED-4DB2-BD59-A6C34878D82A}">
                    <a16:rowId xmlns:a16="http://schemas.microsoft.com/office/drawing/2014/main" val="10005"/>
                  </a:ext>
                </a:extLst>
              </a:tr>
            </a:tbl>
          </a:graphicData>
        </a:graphic>
      </p:graphicFrame>
      <p:pic>
        <p:nvPicPr>
          <p:cNvPr id="96316" name="Grafik 3">
            <a:hlinkClick r:id="rId3"/>
            <a:extLst>
              <a:ext uri="{FF2B5EF4-FFF2-40B4-BE49-F238E27FC236}">
                <a16:creationId xmlns:a16="http://schemas.microsoft.com/office/drawing/2014/main" id="{5590969E-DF11-4D65-B161-91E96C4CFA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1196975"/>
            <a:ext cx="12954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317" name="Grafik 4">
            <a:hlinkClick r:id="rId5"/>
            <a:extLst>
              <a:ext uri="{FF2B5EF4-FFF2-40B4-BE49-F238E27FC236}">
                <a16:creationId xmlns:a16="http://schemas.microsoft.com/office/drawing/2014/main" id="{F791C299-DB2F-4F77-9943-1AD013065D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913" y="2276475"/>
            <a:ext cx="12954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318" name="Grafik 5">
            <a:extLst>
              <a:ext uri="{FF2B5EF4-FFF2-40B4-BE49-F238E27FC236}">
                <a16:creationId xmlns:a16="http://schemas.microsoft.com/office/drawing/2014/main" id="{B04FDD47-3225-47AA-A7B9-F07960D25F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1913" y="3500438"/>
            <a:ext cx="12954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319" name="Grafik 6" descr="Vereinsgebäude an der Zellerstraße 47, 5760 Saalfelden">
            <a:extLst>
              <a:ext uri="{FF2B5EF4-FFF2-40B4-BE49-F238E27FC236}">
                <a16:creationId xmlns:a16="http://schemas.microsoft.com/office/drawing/2014/main" id="{48A27C91-AD29-4065-A394-937D6F8D45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1913" y="4581525"/>
            <a:ext cx="1284287"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320" name="Grafik 7">
            <a:extLst>
              <a:ext uri="{FF2B5EF4-FFF2-40B4-BE49-F238E27FC236}">
                <a16:creationId xmlns:a16="http://schemas.microsoft.com/office/drawing/2014/main" id="{6783BE6C-87EF-40FF-8800-5B481EBE94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1913" y="5661025"/>
            <a:ext cx="12954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321" name="Rectangle 1">
            <a:extLst>
              <a:ext uri="{FF2B5EF4-FFF2-40B4-BE49-F238E27FC236}">
                <a16:creationId xmlns:a16="http://schemas.microsoft.com/office/drawing/2014/main" id="{1AFD3EA6-F8F6-44CD-B192-56EC80BB9119}"/>
              </a:ext>
            </a:extLst>
          </p:cNvPr>
          <p:cNvSpPr>
            <a:spLocks noChangeArrowheads="1"/>
          </p:cNvSpPr>
          <p:nvPr/>
        </p:nvSpPr>
        <p:spPr bwMode="auto">
          <a:xfrm>
            <a:off x="2195513" y="188913"/>
            <a:ext cx="52562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de-AT" altLang="de-DE" b="1" dirty="0">
                <a:latin typeface="Calibri" panose="020F0502020204030204" pitchFamily="34" charset="0"/>
                <a:cs typeface="Times New Roman" panose="02020603050405020304" pitchFamily="18" charset="0"/>
              </a:rPr>
              <a:t>Moscheebauten in Österreich, 2019</a:t>
            </a:r>
            <a:endParaRPr lang="de-AT" altLang="de-DE" dirty="0">
              <a:latin typeface="Calibri" panose="020F0502020204030204" pitchFamily="34" charset="0"/>
            </a:endParaRPr>
          </a:p>
        </p:txBody>
      </p:sp>
    </p:spTree>
    <p:extLst>
      <p:ext uri="{BB962C8B-B14F-4D97-AF65-F5344CB8AC3E}">
        <p14:creationId xmlns:p14="http://schemas.microsoft.com/office/powerpoint/2010/main" val="377523847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596AE7-3142-41EF-B436-C6E1EA074A48}"/>
              </a:ext>
            </a:extLst>
          </p:cNvPr>
          <p:cNvSpPr>
            <a:spLocks noGrp="1"/>
          </p:cNvSpPr>
          <p:nvPr>
            <p:ph type="title"/>
          </p:nvPr>
        </p:nvSpPr>
        <p:spPr/>
        <p:txBody>
          <a:bodyPr/>
          <a:lstStyle/>
          <a:p>
            <a:r>
              <a:rPr lang="de-DE" sz="2800" dirty="0"/>
              <a:t>Studie 2019, Wolfgang Aschauer, Universität Salzburg</a:t>
            </a:r>
          </a:p>
        </p:txBody>
      </p:sp>
      <p:pic>
        <p:nvPicPr>
          <p:cNvPr id="5" name="Inhaltsplatzhalter 4" descr="Ein Bild, das Screenshot enthält.&#10;&#10;Automatisch generierte Beschreibung">
            <a:extLst>
              <a:ext uri="{FF2B5EF4-FFF2-40B4-BE49-F238E27FC236}">
                <a16:creationId xmlns:a16="http://schemas.microsoft.com/office/drawing/2014/main" id="{AD45E0E6-011D-4D29-A223-B177BF9691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3648" y="1286548"/>
            <a:ext cx="6513210" cy="5332692"/>
          </a:xfrm>
        </p:spPr>
      </p:pic>
    </p:spTree>
    <p:extLst>
      <p:ext uri="{BB962C8B-B14F-4D97-AF65-F5344CB8AC3E}">
        <p14:creationId xmlns:p14="http://schemas.microsoft.com/office/powerpoint/2010/main" val="74206875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el 1">
            <a:extLst>
              <a:ext uri="{FF2B5EF4-FFF2-40B4-BE49-F238E27FC236}">
                <a16:creationId xmlns:a16="http://schemas.microsoft.com/office/drawing/2014/main" id="{9E5CCE67-0A0F-47F1-9842-4DC5F7D1A947}"/>
              </a:ext>
            </a:extLst>
          </p:cNvPr>
          <p:cNvSpPr>
            <a:spLocks noGrp="1"/>
          </p:cNvSpPr>
          <p:nvPr>
            <p:ph type="title"/>
          </p:nvPr>
        </p:nvSpPr>
        <p:spPr>
          <a:xfrm>
            <a:off x="468313" y="188913"/>
            <a:ext cx="8229600" cy="850900"/>
          </a:xfrm>
        </p:spPr>
        <p:txBody>
          <a:bodyPr/>
          <a:lstStyle/>
          <a:p>
            <a:pPr eaLnBrk="1" hangingPunct="1"/>
            <a:br>
              <a:rPr lang="de-AT" altLang="de-DE" sz="2000"/>
            </a:br>
            <a:r>
              <a:rPr lang="de-AT" altLang="de-DE" sz="2400"/>
              <a:t>… Franz Joseph als erhabener … mystisch überzeichneter „Übervater“  (1907) </a:t>
            </a:r>
            <a:br>
              <a:rPr lang="de-AT" altLang="de-DE" sz="2400"/>
            </a:br>
            <a:endParaRPr lang="de-AT" altLang="de-DE" sz="2400"/>
          </a:p>
        </p:txBody>
      </p:sp>
      <p:pic>
        <p:nvPicPr>
          <p:cNvPr id="89091" name="Inhaltsplatzhalter 3">
            <a:extLst>
              <a:ext uri="{FF2B5EF4-FFF2-40B4-BE49-F238E27FC236}">
                <a16:creationId xmlns:a16="http://schemas.microsoft.com/office/drawing/2014/main" id="{EC855BB9-2C1E-4CDB-B4AB-4BE3ADACF66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331913" y="1268413"/>
            <a:ext cx="3384550" cy="5111750"/>
          </a:xfrm>
        </p:spPr>
      </p:pic>
      <p:sp>
        <p:nvSpPr>
          <p:cNvPr id="89092" name="Textfeld 6">
            <a:extLst>
              <a:ext uri="{FF2B5EF4-FFF2-40B4-BE49-F238E27FC236}">
                <a16:creationId xmlns:a16="http://schemas.microsoft.com/office/drawing/2014/main" id="{E6F40139-1E3D-4F0E-952A-265C9D3A89E0}"/>
              </a:ext>
            </a:extLst>
          </p:cNvPr>
          <p:cNvSpPr txBox="1">
            <a:spLocks noChangeArrowheads="1"/>
          </p:cNvSpPr>
          <p:nvPr/>
        </p:nvSpPr>
        <p:spPr bwMode="auto">
          <a:xfrm>
            <a:off x="1484313" y="30765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de-AT" altLang="de-DE"/>
          </a:p>
        </p:txBody>
      </p:sp>
      <p:pic>
        <p:nvPicPr>
          <p:cNvPr id="89093" name="Picture 2" descr="Logo des Jubiläums">
            <a:extLst>
              <a:ext uri="{FF2B5EF4-FFF2-40B4-BE49-F238E27FC236}">
                <a16:creationId xmlns:a16="http://schemas.microsoft.com/office/drawing/2014/main" id="{9FD19558-70E2-46E8-8E46-D56640C9C2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3213100"/>
            <a:ext cx="3209925"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Textfeld 8">
            <a:extLst>
              <a:ext uri="{FF2B5EF4-FFF2-40B4-BE49-F238E27FC236}">
                <a16:creationId xmlns:a16="http://schemas.microsoft.com/office/drawing/2014/main" id="{A63B8E79-08BF-41BF-9CDE-538218472266}"/>
              </a:ext>
            </a:extLst>
          </p:cNvPr>
          <p:cNvSpPr txBox="1">
            <a:spLocks noChangeArrowheads="1"/>
          </p:cNvSpPr>
          <p:nvPr/>
        </p:nvSpPr>
        <p:spPr bwMode="auto">
          <a:xfrm>
            <a:off x="5078413" y="5732463"/>
            <a:ext cx="40655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AT" altLang="de-DE"/>
              <a:t>1912 offizielle Anerkennung des Islam</a:t>
            </a:r>
          </a:p>
          <a:p>
            <a:pPr eaLnBrk="1" hangingPunct="1"/>
            <a:r>
              <a:rPr lang="de-AT" altLang="de-DE"/>
              <a:t>als Religionsgemeinschaft </a:t>
            </a:r>
          </a:p>
        </p:txBody>
      </p:sp>
    </p:spTree>
    <p:extLst>
      <p:ext uri="{BB962C8B-B14F-4D97-AF65-F5344CB8AC3E}">
        <p14:creationId xmlns:p14="http://schemas.microsoft.com/office/powerpoint/2010/main" val="384974326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el 1">
            <a:extLst>
              <a:ext uri="{FF2B5EF4-FFF2-40B4-BE49-F238E27FC236}">
                <a16:creationId xmlns:a16="http://schemas.microsoft.com/office/drawing/2014/main" id="{EE706357-5B4F-4AB0-8428-20D234EE5D39}"/>
              </a:ext>
            </a:extLst>
          </p:cNvPr>
          <p:cNvSpPr>
            <a:spLocks noGrp="1"/>
          </p:cNvSpPr>
          <p:nvPr>
            <p:ph type="title"/>
          </p:nvPr>
        </p:nvSpPr>
        <p:spPr/>
        <p:txBody>
          <a:bodyPr/>
          <a:lstStyle/>
          <a:p>
            <a:endParaRPr lang="de-AT" altLang="de-DE"/>
          </a:p>
        </p:txBody>
      </p:sp>
      <p:pic>
        <p:nvPicPr>
          <p:cNvPr id="95235" name="Picture 2">
            <a:extLst>
              <a:ext uri="{FF2B5EF4-FFF2-40B4-BE49-F238E27FC236}">
                <a16:creationId xmlns:a16="http://schemas.microsoft.com/office/drawing/2014/main" id="{9B37F387-AE3D-434A-90F8-44776E8240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620713"/>
            <a:ext cx="7721600"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Textfeld 4">
            <a:extLst>
              <a:ext uri="{FF2B5EF4-FFF2-40B4-BE49-F238E27FC236}">
                <a16:creationId xmlns:a16="http://schemas.microsoft.com/office/drawing/2014/main" id="{771756BE-3967-4BEE-857F-80834FAAF57E}"/>
              </a:ext>
            </a:extLst>
          </p:cNvPr>
          <p:cNvSpPr txBox="1">
            <a:spLocks noChangeArrowheads="1"/>
          </p:cNvSpPr>
          <p:nvPr/>
        </p:nvSpPr>
        <p:spPr bwMode="auto">
          <a:xfrm>
            <a:off x="2195513" y="6237288"/>
            <a:ext cx="4981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AT" altLang="de-DE"/>
              <a:t>Isalmisches Zentrum mit Moschee, Wien, 1979</a:t>
            </a:r>
          </a:p>
        </p:txBody>
      </p:sp>
    </p:spTree>
    <p:extLst>
      <p:ext uri="{BB962C8B-B14F-4D97-AF65-F5344CB8AC3E}">
        <p14:creationId xmlns:p14="http://schemas.microsoft.com/office/powerpoint/2010/main" val="35050743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el 1">
            <a:extLst>
              <a:ext uri="{FF2B5EF4-FFF2-40B4-BE49-F238E27FC236}">
                <a16:creationId xmlns:a16="http://schemas.microsoft.com/office/drawing/2014/main" id="{D9E649E0-06B2-435D-A397-7DA83ABC9105}"/>
              </a:ext>
            </a:extLst>
          </p:cNvPr>
          <p:cNvSpPr>
            <a:spLocks noGrp="1"/>
          </p:cNvSpPr>
          <p:nvPr>
            <p:ph type="title"/>
          </p:nvPr>
        </p:nvSpPr>
        <p:spPr>
          <a:xfrm>
            <a:off x="457200" y="0"/>
            <a:ext cx="8229600" cy="692150"/>
          </a:xfrm>
        </p:spPr>
        <p:txBody>
          <a:bodyPr/>
          <a:lstStyle/>
          <a:p>
            <a:r>
              <a:rPr lang="de-AT" altLang="de-DE" sz="2000" dirty="0"/>
              <a:t>Minderheitensprachen in Österreich (2019)</a:t>
            </a:r>
          </a:p>
        </p:txBody>
      </p:sp>
      <p:pic>
        <p:nvPicPr>
          <p:cNvPr id="152579" name="Inhaltsplatzhalter 3">
            <a:extLst>
              <a:ext uri="{FF2B5EF4-FFF2-40B4-BE49-F238E27FC236}">
                <a16:creationId xmlns:a16="http://schemas.microsoft.com/office/drawing/2014/main" id="{B6F9E61A-9BC4-4DBC-9684-28FD893C2C2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987675" y="765175"/>
            <a:ext cx="2520950" cy="6092825"/>
          </a:xfrm>
        </p:spPr>
      </p:pic>
    </p:spTree>
    <p:extLst>
      <p:ext uri="{BB962C8B-B14F-4D97-AF65-F5344CB8AC3E}">
        <p14:creationId xmlns:p14="http://schemas.microsoft.com/office/powerpoint/2010/main" val="151516522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itel 1">
            <a:extLst>
              <a:ext uri="{FF2B5EF4-FFF2-40B4-BE49-F238E27FC236}">
                <a16:creationId xmlns:a16="http://schemas.microsoft.com/office/drawing/2014/main" id="{81B67EF7-2B6E-4589-987E-D517FC8004F5}"/>
              </a:ext>
            </a:extLst>
          </p:cNvPr>
          <p:cNvSpPr>
            <a:spLocks noGrp="1"/>
          </p:cNvSpPr>
          <p:nvPr>
            <p:ph type="title"/>
          </p:nvPr>
        </p:nvSpPr>
        <p:spPr>
          <a:xfrm>
            <a:off x="468313" y="115888"/>
            <a:ext cx="8229600" cy="1143000"/>
          </a:xfrm>
        </p:spPr>
        <p:txBody>
          <a:bodyPr/>
          <a:lstStyle/>
          <a:p>
            <a:pPr eaLnBrk="1" hangingPunct="1"/>
            <a:r>
              <a:rPr lang="de-AT" altLang="de-DE" sz="2800"/>
              <a:t>Wappen und Flagge – seit 1945</a:t>
            </a:r>
          </a:p>
        </p:txBody>
      </p:sp>
      <p:pic>
        <p:nvPicPr>
          <p:cNvPr id="210947" name="Inhaltsplatzhalter 3">
            <a:extLst>
              <a:ext uri="{FF2B5EF4-FFF2-40B4-BE49-F238E27FC236}">
                <a16:creationId xmlns:a16="http://schemas.microsoft.com/office/drawing/2014/main" id="{AFA570A0-D715-4045-AACB-F1E38894BB3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700338" y="1341438"/>
            <a:ext cx="3311525" cy="5268912"/>
          </a:xfrm>
        </p:spPr>
      </p:pic>
    </p:spTree>
    <p:extLst>
      <p:ext uri="{BB962C8B-B14F-4D97-AF65-F5344CB8AC3E}">
        <p14:creationId xmlns:p14="http://schemas.microsoft.com/office/powerpoint/2010/main" val="163003602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itel 1">
            <a:extLst>
              <a:ext uri="{FF2B5EF4-FFF2-40B4-BE49-F238E27FC236}">
                <a16:creationId xmlns:a16="http://schemas.microsoft.com/office/drawing/2014/main" id="{43A6B824-558D-4A79-8FC1-8FF0057EFE47}"/>
              </a:ext>
            </a:extLst>
          </p:cNvPr>
          <p:cNvSpPr>
            <a:spLocks noGrp="1"/>
          </p:cNvSpPr>
          <p:nvPr>
            <p:ph type="title" idx="4294967295"/>
          </p:nvPr>
        </p:nvSpPr>
        <p:spPr>
          <a:xfrm>
            <a:off x="468313" y="115888"/>
            <a:ext cx="8229600" cy="1143000"/>
          </a:xfrm>
        </p:spPr>
        <p:txBody>
          <a:bodyPr/>
          <a:lstStyle/>
          <a:p>
            <a:r>
              <a:rPr lang="de-AT" altLang="de-DE" sz="2400"/>
              <a:t>Entnazifizierung auf österreichisch … (1945 – 1949) …</a:t>
            </a:r>
          </a:p>
        </p:txBody>
      </p:sp>
      <p:pic>
        <p:nvPicPr>
          <p:cNvPr id="214019" name="Inhaltsplatzhalter 3">
            <a:extLst>
              <a:ext uri="{FF2B5EF4-FFF2-40B4-BE49-F238E27FC236}">
                <a16:creationId xmlns:a16="http://schemas.microsoft.com/office/drawing/2014/main" id="{9F283309-7AC5-43AA-9771-F1A6F5596EF8}"/>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484438" y="1276350"/>
            <a:ext cx="4391025" cy="5581650"/>
          </a:xfrm>
        </p:spPr>
      </p:pic>
      <p:sp>
        <p:nvSpPr>
          <p:cNvPr id="5" name="Datumsplatzhalter 4">
            <a:extLst>
              <a:ext uri="{FF2B5EF4-FFF2-40B4-BE49-F238E27FC236}">
                <a16:creationId xmlns:a16="http://schemas.microsoft.com/office/drawing/2014/main" id="{3B98BC68-5C62-4BBE-B42F-BA56A30E2CAB}"/>
              </a:ext>
            </a:extLst>
          </p:cNvPr>
          <p:cNvSpPr txBox="1">
            <a:spLocks noGrp="1"/>
          </p:cNvSpPr>
          <p:nvPr/>
        </p:nvSpPr>
        <p:spPr>
          <a:xfrm>
            <a:off x="457200" y="6356350"/>
            <a:ext cx="2133600" cy="365125"/>
          </a:xfrm>
          <a:prstGeom prst="rect">
            <a:avLst/>
          </a:prstGeom>
          <a:noFill/>
        </p:spPr>
        <p:txBody>
          <a:bodyPr anchor="ctr"/>
          <a:lstStyle/>
          <a:p>
            <a:pPr eaLnBrk="1" fontAlgn="auto" hangingPunct="1">
              <a:spcBef>
                <a:spcPts val="0"/>
              </a:spcBef>
              <a:spcAft>
                <a:spcPts val="0"/>
              </a:spcAft>
              <a:defRPr/>
            </a:pPr>
            <a:r>
              <a:rPr lang="de-DE" sz="1200">
                <a:solidFill>
                  <a:schemeClr val="tx1">
                    <a:tint val="75000"/>
                  </a:schemeClr>
                </a:solidFill>
                <a:latin typeface="+mn-lt"/>
                <a:cs typeface="+mn-cs"/>
              </a:rPr>
              <a:t>Nikolaus Reisinger</a:t>
            </a:r>
            <a:endParaRPr lang="de-AT" sz="1200">
              <a:solidFill>
                <a:schemeClr val="tx1">
                  <a:tint val="75000"/>
                </a:schemeClr>
              </a:solidFill>
              <a:latin typeface="+mn-lt"/>
              <a:cs typeface="+mn-cs"/>
            </a:endParaRPr>
          </a:p>
        </p:txBody>
      </p:sp>
    </p:spTree>
    <p:extLst>
      <p:ext uri="{BB962C8B-B14F-4D97-AF65-F5344CB8AC3E}">
        <p14:creationId xmlns:p14="http://schemas.microsoft.com/office/powerpoint/2010/main" val="283922810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itel 1">
            <a:extLst>
              <a:ext uri="{FF2B5EF4-FFF2-40B4-BE49-F238E27FC236}">
                <a16:creationId xmlns:a16="http://schemas.microsoft.com/office/drawing/2014/main" id="{C05DA65E-39A0-4DD2-A25B-9F91F9B05B1B}"/>
              </a:ext>
            </a:extLst>
          </p:cNvPr>
          <p:cNvSpPr>
            <a:spLocks noGrp="1"/>
          </p:cNvSpPr>
          <p:nvPr>
            <p:ph type="title"/>
          </p:nvPr>
        </p:nvSpPr>
        <p:spPr/>
        <p:txBody>
          <a:bodyPr/>
          <a:lstStyle/>
          <a:p>
            <a:r>
              <a:rPr lang="de-AT" altLang="de-DE" sz="2400"/>
              <a:t>... und darüber hinaus? …</a:t>
            </a:r>
          </a:p>
        </p:txBody>
      </p:sp>
      <p:pic>
        <p:nvPicPr>
          <p:cNvPr id="215043" name="Inhaltsplatzhalter 3">
            <a:extLst>
              <a:ext uri="{FF2B5EF4-FFF2-40B4-BE49-F238E27FC236}">
                <a16:creationId xmlns:a16="http://schemas.microsoft.com/office/drawing/2014/main" id="{7EE8F6C0-C86D-4FC5-87E5-EB192C092B9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57188" y="1571625"/>
            <a:ext cx="8291512" cy="4786313"/>
          </a:xfrm>
        </p:spPr>
      </p:pic>
      <p:sp>
        <p:nvSpPr>
          <p:cNvPr id="215044" name="Textfeld 5">
            <a:extLst>
              <a:ext uri="{FF2B5EF4-FFF2-40B4-BE49-F238E27FC236}">
                <a16:creationId xmlns:a16="http://schemas.microsoft.com/office/drawing/2014/main" id="{B8A93D4C-D90B-4325-8ADE-5C26FEC843BF}"/>
              </a:ext>
            </a:extLst>
          </p:cNvPr>
          <p:cNvSpPr txBox="1">
            <a:spLocks noChangeArrowheads="1"/>
          </p:cNvSpPr>
          <p:nvPr/>
        </p:nvSpPr>
        <p:spPr bwMode="auto">
          <a:xfrm>
            <a:off x="8101013" y="6308725"/>
            <a:ext cx="4667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AT" altLang="de-DE" sz="1000"/>
              <a:t>2012</a:t>
            </a:r>
          </a:p>
        </p:txBody>
      </p:sp>
    </p:spTree>
    <p:extLst>
      <p:ext uri="{BB962C8B-B14F-4D97-AF65-F5344CB8AC3E}">
        <p14:creationId xmlns:p14="http://schemas.microsoft.com/office/powerpoint/2010/main" val="967340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el 1">
            <a:extLst>
              <a:ext uri="{FF2B5EF4-FFF2-40B4-BE49-F238E27FC236}">
                <a16:creationId xmlns:a16="http://schemas.microsoft.com/office/drawing/2014/main" id="{97ED5A70-3B84-420E-ADDD-5092CF1D537C}"/>
              </a:ext>
            </a:extLst>
          </p:cNvPr>
          <p:cNvSpPr>
            <a:spLocks noGrp="1"/>
          </p:cNvSpPr>
          <p:nvPr>
            <p:ph type="title"/>
          </p:nvPr>
        </p:nvSpPr>
        <p:spPr>
          <a:xfrm>
            <a:off x="323850" y="188913"/>
            <a:ext cx="8229600" cy="1143000"/>
          </a:xfrm>
        </p:spPr>
        <p:txBody>
          <a:bodyPr/>
          <a:lstStyle/>
          <a:p>
            <a:pPr eaLnBrk="1" hangingPunct="1"/>
            <a:r>
              <a:rPr lang="de-AT" altLang="de-DE" sz="2000"/>
              <a:t>„ostarrîchî“ – „Österreich“ entsteht</a:t>
            </a:r>
            <a:br>
              <a:rPr lang="de-AT" altLang="de-DE" sz="2000"/>
            </a:br>
            <a:r>
              <a:rPr lang="de-AT" altLang="de-DE" sz="2000"/>
              <a:t>Erstnennung 996</a:t>
            </a:r>
            <a:br>
              <a:rPr lang="de-AT" altLang="de-DE" sz="2000"/>
            </a:br>
            <a:r>
              <a:rPr lang="de-AT" altLang="de-DE" sz="2000"/>
              <a:t>Hauptstadt Wien seit 1156</a:t>
            </a:r>
          </a:p>
        </p:txBody>
      </p:sp>
      <p:pic>
        <p:nvPicPr>
          <p:cNvPr id="31747" name="Inhaltsplatzhalter 4">
            <a:extLst>
              <a:ext uri="{FF2B5EF4-FFF2-40B4-BE49-F238E27FC236}">
                <a16:creationId xmlns:a16="http://schemas.microsoft.com/office/drawing/2014/main" id="{A15A80FD-F45B-47AE-85C4-61AD7512E8A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35150" y="1557338"/>
            <a:ext cx="5832475" cy="4957762"/>
          </a:xfr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a:extLst>
              <a:ext uri="{FF2B5EF4-FFF2-40B4-BE49-F238E27FC236}">
                <a16:creationId xmlns:a16="http://schemas.microsoft.com/office/drawing/2014/main" id="{EDCEA665-072D-48EF-B285-C77F76C57C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813" y="908050"/>
            <a:ext cx="8364537"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Rechteck 3">
            <a:extLst>
              <a:ext uri="{FF2B5EF4-FFF2-40B4-BE49-F238E27FC236}">
                <a16:creationId xmlns:a16="http://schemas.microsoft.com/office/drawing/2014/main" id="{DC8D98B8-2FF6-4684-84CB-4F2D0280E4DD}"/>
              </a:ext>
            </a:extLst>
          </p:cNvPr>
          <p:cNvSpPr>
            <a:spLocks noChangeArrowheads="1"/>
          </p:cNvSpPr>
          <p:nvPr/>
        </p:nvSpPr>
        <p:spPr bwMode="auto">
          <a:xfrm>
            <a:off x="404813" y="5876925"/>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de-AT" altLang="de-DE" sz="1800">
                <a:solidFill>
                  <a:srgbClr val="000000"/>
                </a:solidFill>
                <a:latin typeface="Arial" panose="020B0604020202020204" pitchFamily="34" charset="0"/>
              </a:rPr>
              <a:t>Kleine Zeitung, S. 7</a:t>
            </a:r>
          </a:p>
          <a:p>
            <a:pPr>
              <a:spcBef>
                <a:spcPct val="0"/>
              </a:spcBef>
              <a:buFontTx/>
              <a:buNone/>
            </a:pPr>
            <a:r>
              <a:rPr lang="de-AT" altLang="de-DE" sz="1800">
                <a:solidFill>
                  <a:srgbClr val="000000"/>
                </a:solidFill>
                <a:latin typeface="Arial" panose="020B0604020202020204" pitchFamily="34" charset="0"/>
              </a:rPr>
              <a:t>10.4.2019</a:t>
            </a:r>
          </a:p>
        </p:txBody>
      </p:sp>
    </p:spTree>
    <p:extLst>
      <p:ext uri="{BB962C8B-B14F-4D97-AF65-F5344CB8AC3E}">
        <p14:creationId xmlns:p14="http://schemas.microsoft.com/office/powerpoint/2010/main" val="198890824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CD83A97-E244-4879-8BF2-250E5D7D1DFF}"/>
              </a:ext>
            </a:extLst>
          </p:cNvPr>
          <p:cNvPicPr>
            <a:picLocks noChangeAspect="1"/>
          </p:cNvPicPr>
          <p:nvPr/>
        </p:nvPicPr>
        <p:blipFill>
          <a:blip r:embed="rId2"/>
          <a:stretch>
            <a:fillRect/>
          </a:stretch>
        </p:blipFill>
        <p:spPr>
          <a:xfrm>
            <a:off x="265135" y="908720"/>
            <a:ext cx="8613730" cy="4680520"/>
          </a:xfrm>
          <a:prstGeom prst="rect">
            <a:avLst/>
          </a:prstGeom>
        </p:spPr>
      </p:pic>
    </p:spTree>
    <p:extLst>
      <p:ext uri="{BB962C8B-B14F-4D97-AF65-F5344CB8AC3E}">
        <p14:creationId xmlns:p14="http://schemas.microsoft.com/office/powerpoint/2010/main" val="330022783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6000C27C-EC02-4F53-B771-DB3E7E01176A}"/>
              </a:ext>
            </a:extLst>
          </p:cNvPr>
          <p:cNvPicPr>
            <a:picLocks noChangeAspect="1"/>
          </p:cNvPicPr>
          <p:nvPr/>
        </p:nvPicPr>
        <p:blipFill>
          <a:blip r:embed="rId2"/>
          <a:stretch>
            <a:fillRect/>
          </a:stretch>
        </p:blipFill>
        <p:spPr>
          <a:xfrm>
            <a:off x="0" y="98983"/>
            <a:ext cx="9144000" cy="6660033"/>
          </a:xfrm>
          <a:prstGeom prst="rect">
            <a:avLst/>
          </a:prstGeom>
        </p:spPr>
      </p:pic>
    </p:spTree>
    <p:extLst>
      <p:ext uri="{BB962C8B-B14F-4D97-AF65-F5344CB8AC3E}">
        <p14:creationId xmlns:p14="http://schemas.microsoft.com/office/powerpoint/2010/main" val="346497663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C453D472-0D23-4B0F-BDF8-6EB1C7E08AEE}"/>
              </a:ext>
            </a:extLst>
          </p:cNvPr>
          <p:cNvPicPr>
            <a:picLocks noChangeAspect="1"/>
          </p:cNvPicPr>
          <p:nvPr/>
        </p:nvPicPr>
        <p:blipFill>
          <a:blip r:embed="rId2"/>
          <a:stretch>
            <a:fillRect/>
          </a:stretch>
        </p:blipFill>
        <p:spPr>
          <a:xfrm>
            <a:off x="1341846" y="0"/>
            <a:ext cx="6460307" cy="6858000"/>
          </a:xfrm>
          <a:prstGeom prst="rect">
            <a:avLst/>
          </a:prstGeom>
        </p:spPr>
      </p:pic>
    </p:spTree>
    <p:extLst>
      <p:ext uri="{BB962C8B-B14F-4D97-AF65-F5344CB8AC3E}">
        <p14:creationId xmlns:p14="http://schemas.microsoft.com/office/powerpoint/2010/main" val="314648559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EE1EE341-8B0B-4F12-98B3-B899F5DEE80C}"/>
              </a:ext>
            </a:extLst>
          </p:cNvPr>
          <p:cNvPicPr>
            <a:picLocks noChangeAspect="1"/>
          </p:cNvPicPr>
          <p:nvPr/>
        </p:nvPicPr>
        <p:blipFill>
          <a:blip r:embed="rId2"/>
          <a:stretch>
            <a:fillRect/>
          </a:stretch>
        </p:blipFill>
        <p:spPr>
          <a:xfrm>
            <a:off x="2111727" y="204445"/>
            <a:ext cx="4908546" cy="6464915"/>
          </a:xfrm>
          <a:prstGeom prst="rect">
            <a:avLst/>
          </a:prstGeom>
        </p:spPr>
      </p:pic>
    </p:spTree>
    <p:extLst>
      <p:ext uri="{BB962C8B-B14F-4D97-AF65-F5344CB8AC3E}">
        <p14:creationId xmlns:p14="http://schemas.microsoft.com/office/powerpoint/2010/main" val="378580281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60F185A5-233E-4778-9E3A-0DCE60B80526}"/>
              </a:ext>
            </a:extLst>
          </p:cNvPr>
          <p:cNvPicPr>
            <a:picLocks noChangeAspect="1"/>
          </p:cNvPicPr>
          <p:nvPr/>
        </p:nvPicPr>
        <p:blipFill>
          <a:blip r:embed="rId2"/>
          <a:stretch>
            <a:fillRect/>
          </a:stretch>
        </p:blipFill>
        <p:spPr>
          <a:xfrm>
            <a:off x="1376795" y="0"/>
            <a:ext cx="6390409" cy="6858000"/>
          </a:xfrm>
          <a:prstGeom prst="rect">
            <a:avLst/>
          </a:prstGeom>
        </p:spPr>
      </p:pic>
    </p:spTree>
    <p:extLst>
      <p:ext uri="{BB962C8B-B14F-4D97-AF65-F5344CB8AC3E}">
        <p14:creationId xmlns:p14="http://schemas.microsoft.com/office/powerpoint/2010/main" val="158342853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CB6D8B04-F5C7-4EBE-8FFA-0A11352F1FD1}"/>
              </a:ext>
            </a:extLst>
          </p:cNvPr>
          <p:cNvPicPr>
            <a:picLocks noChangeAspect="1"/>
          </p:cNvPicPr>
          <p:nvPr/>
        </p:nvPicPr>
        <p:blipFill>
          <a:blip r:embed="rId2"/>
          <a:stretch>
            <a:fillRect/>
          </a:stretch>
        </p:blipFill>
        <p:spPr>
          <a:xfrm>
            <a:off x="1340321" y="0"/>
            <a:ext cx="6463358" cy="6858000"/>
          </a:xfrm>
          <a:prstGeom prst="rect">
            <a:avLst/>
          </a:prstGeom>
        </p:spPr>
      </p:pic>
    </p:spTree>
    <p:extLst>
      <p:ext uri="{BB962C8B-B14F-4D97-AF65-F5344CB8AC3E}">
        <p14:creationId xmlns:p14="http://schemas.microsoft.com/office/powerpoint/2010/main" val="409943553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A1E0459E-C2F0-4ABB-9F41-8342633AC2D6}"/>
              </a:ext>
            </a:extLst>
          </p:cNvPr>
          <p:cNvPicPr>
            <a:picLocks noChangeAspect="1"/>
          </p:cNvPicPr>
          <p:nvPr/>
        </p:nvPicPr>
        <p:blipFill>
          <a:blip r:embed="rId2"/>
          <a:stretch>
            <a:fillRect/>
          </a:stretch>
        </p:blipFill>
        <p:spPr>
          <a:xfrm>
            <a:off x="1318846" y="0"/>
            <a:ext cx="6506308" cy="6858000"/>
          </a:xfrm>
          <a:prstGeom prst="rect">
            <a:avLst/>
          </a:prstGeom>
        </p:spPr>
      </p:pic>
    </p:spTree>
    <p:extLst>
      <p:ext uri="{BB962C8B-B14F-4D97-AF65-F5344CB8AC3E}">
        <p14:creationId xmlns:p14="http://schemas.microsoft.com/office/powerpoint/2010/main" val="333531624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8788F719-D250-40C2-BDD3-7071DB4EEF9C}"/>
              </a:ext>
            </a:extLst>
          </p:cNvPr>
          <p:cNvPicPr>
            <a:picLocks noChangeAspect="1"/>
          </p:cNvPicPr>
          <p:nvPr/>
        </p:nvPicPr>
        <p:blipFill>
          <a:blip r:embed="rId2"/>
          <a:stretch>
            <a:fillRect/>
          </a:stretch>
        </p:blipFill>
        <p:spPr>
          <a:xfrm>
            <a:off x="1341590" y="0"/>
            <a:ext cx="6460819" cy="6858000"/>
          </a:xfrm>
          <a:prstGeom prst="rect">
            <a:avLst/>
          </a:prstGeom>
        </p:spPr>
      </p:pic>
    </p:spTree>
    <p:extLst>
      <p:ext uri="{BB962C8B-B14F-4D97-AF65-F5344CB8AC3E}">
        <p14:creationId xmlns:p14="http://schemas.microsoft.com/office/powerpoint/2010/main" val="409655695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8DA08B2E-F162-4C52-9180-FD6A8256E6FA}"/>
              </a:ext>
            </a:extLst>
          </p:cNvPr>
          <p:cNvPicPr>
            <a:picLocks noChangeAspect="1"/>
          </p:cNvPicPr>
          <p:nvPr/>
        </p:nvPicPr>
        <p:blipFill>
          <a:blip r:embed="rId2"/>
          <a:stretch>
            <a:fillRect/>
          </a:stretch>
        </p:blipFill>
        <p:spPr>
          <a:xfrm>
            <a:off x="1252623" y="0"/>
            <a:ext cx="6638754" cy="6858000"/>
          </a:xfrm>
          <a:prstGeom prst="rect">
            <a:avLst/>
          </a:prstGeom>
        </p:spPr>
      </p:pic>
    </p:spTree>
    <p:extLst>
      <p:ext uri="{BB962C8B-B14F-4D97-AF65-F5344CB8AC3E}">
        <p14:creationId xmlns:p14="http://schemas.microsoft.com/office/powerpoint/2010/main" val="3447281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el 1">
            <a:extLst>
              <a:ext uri="{FF2B5EF4-FFF2-40B4-BE49-F238E27FC236}">
                <a16:creationId xmlns:a16="http://schemas.microsoft.com/office/drawing/2014/main" id="{9452CD1B-562A-4462-B442-52C16790D737}"/>
              </a:ext>
            </a:extLst>
          </p:cNvPr>
          <p:cNvSpPr>
            <a:spLocks noGrp="1"/>
          </p:cNvSpPr>
          <p:nvPr>
            <p:ph type="title"/>
          </p:nvPr>
        </p:nvSpPr>
        <p:spPr/>
        <p:txBody>
          <a:bodyPr/>
          <a:lstStyle/>
          <a:p>
            <a:pPr eaLnBrk="1" hangingPunct="1"/>
            <a:r>
              <a:rPr lang="de-AT" altLang="de-DE" sz="2400" dirty="0"/>
              <a:t>Die Habsburgermonarchie 1918/19 ... und ...</a:t>
            </a:r>
            <a:br>
              <a:rPr lang="de-AT" altLang="de-DE" sz="2400" dirty="0"/>
            </a:br>
            <a:r>
              <a:rPr lang="de-AT" altLang="de-DE" sz="2400" dirty="0"/>
              <a:t>Der Rest ist Österreich ...</a:t>
            </a:r>
            <a:br>
              <a:rPr lang="de-AT" altLang="de-DE" sz="2400" dirty="0"/>
            </a:br>
            <a:endParaRPr lang="de-AT" altLang="de-DE" sz="2400" dirty="0"/>
          </a:p>
        </p:txBody>
      </p:sp>
      <p:pic>
        <p:nvPicPr>
          <p:cNvPr id="36867" name="Inhaltsplatzhalter 3">
            <a:extLst>
              <a:ext uri="{FF2B5EF4-FFF2-40B4-BE49-F238E27FC236}">
                <a16:creationId xmlns:a16="http://schemas.microsoft.com/office/drawing/2014/main" id="{9E8CEFB5-5442-40E4-9FE2-EB27871ADCE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00125" y="1643063"/>
            <a:ext cx="6891338" cy="4986337"/>
          </a:xfrm>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Grafik 1">
            <a:extLst>
              <a:ext uri="{FF2B5EF4-FFF2-40B4-BE49-F238E27FC236}">
                <a16:creationId xmlns:a16="http://schemas.microsoft.com/office/drawing/2014/main" id="{DDA19F50-5C6F-4F5F-81EA-88AB6AAB73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2171700"/>
            <a:ext cx="9161463"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hteck 2">
            <a:extLst>
              <a:ext uri="{FF2B5EF4-FFF2-40B4-BE49-F238E27FC236}">
                <a16:creationId xmlns:a16="http://schemas.microsoft.com/office/drawing/2014/main" id="{202F0E49-7700-4FEB-BC2C-219780B30B8A}"/>
              </a:ext>
            </a:extLst>
          </p:cNvPr>
          <p:cNvSpPr>
            <a:spLocks noChangeArrowheads="1"/>
          </p:cNvSpPr>
          <p:nvPr/>
        </p:nvSpPr>
        <p:spPr bwMode="auto">
          <a:xfrm>
            <a:off x="107950" y="1052513"/>
            <a:ext cx="82692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de-AT" altLang="de-DE" sz="1800" dirty="0">
                <a:solidFill>
                  <a:srgbClr val="000000"/>
                </a:solidFill>
                <a:latin typeface="Arial" panose="020B0604020202020204" pitchFamily="34" charset="0"/>
              </a:rPr>
              <a:t>Parteiensymbole und Parteigeschichten ...  </a:t>
            </a:r>
          </a:p>
        </p:txBody>
      </p:sp>
    </p:spTree>
    <p:extLst>
      <p:ext uri="{BB962C8B-B14F-4D97-AF65-F5344CB8AC3E}">
        <p14:creationId xmlns:p14="http://schemas.microsoft.com/office/powerpoint/2010/main" val="61505721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740258-6C2D-44EC-8D94-DD6AE8181709}"/>
              </a:ext>
            </a:extLst>
          </p:cNvPr>
          <p:cNvPicPr>
            <a:picLocks noChangeAspect="1"/>
          </p:cNvPicPr>
          <p:nvPr/>
        </p:nvPicPr>
        <p:blipFill>
          <a:blip r:embed="rId2"/>
          <a:stretch>
            <a:fillRect/>
          </a:stretch>
        </p:blipFill>
        <p:spPr>
          <a:xfrm>
            <a:off x="363002" y="1196752"/>
            <a:ext cx="8417995" cy="4464496"/>
          </a:xfrm>
          <a:prstGeom prst="rect">
            <a:avLst/>
          </a:prstGeom>
        </p:spPr>
      </p:pic>
    </p:spTree>
    <p:extLst>
      <p:ext uri="{BB962C8B-B14F-4D97-AF65-F5344CB8AC3E}">
        <p14:creationId xmlns:p14="http://schemas.microsoft.com/office/powerpoint/2010/main" val="157213463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95C76A6-4E01-4309-A7D3-573030B7DC50}"/>
              </a:ext>
            </a:extLst>
          </p:cNvPr>
          <p:cNvPicPr>
            <a:picLocks noChangeAspect="1"/>
          </p:cNvPicPr>
          <p:nvPr/>
        </p:nvPicPr>
        <p:blipFill>
          <a:blip r:embed="rId2"/>
          <a:stretch>
            <a:fillRect/>
          </a:stretch>
        </p:blipFill>
        <p:spPr>
          <a:xfrm>
            <a:off x="0" y="637407"/>
            <a:ext cx="9144000" cy="5583185"/>
          </a:xfrm>
          <a:prstGeom prst="rect">
            <a:avLst/>
          </a:prstGeom>
        </p:spPr>
      </p:pic>
    </p:spTree>
    <p:extLst>
      <p:ext uri="{BB962C8B-B14F-4D97-AF65-F5344CB8AC3E}">
        <p14:creationId xmlns:p14="http://schemas.microsoft.com/office/powerpoint/2010/main" val="3063135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itel 1">
            <a:extLst>
              <a:ext uri="{FF2B5EF4-FFF2-40B4-BE49-F238E27FC236}">
                <a16:creationId xmlns:a16="http://schemas.microsoft.com/office/drawing/2014/main" id="{5F6EDC78-3AB0-4D91-BAB3-EB1910EA0F2D}"/>
              </a:ext>
            </a:extLst>
          </p:cNvPr>
          <p:cNvSpPr>
            <a:spLocks noGrp="1"/>
          </p:cNvSpPr>
          <p:nvPr>
            <p:ph type="title"/>
          </p:nvPr>
        </p:nvSpPr>
        <p:spPr/>
        <p:txBody>
          <a:bodyPr/>
          <a:lstStyle/>
          <a:p>
            <a:pPr eaLnBrk="1" hangingPunct="1"/>
            <a:r>
              <a:rPr lang="de-AT" altLang="de-DE" sz="1800"/>
              <a:t>Österreich nach dem „Anschluß“: Als „Ostmark“ im „Dritten Reich“ (1938 – 1945) … verliert „Österreich“  seine „nominelle Identität“ … ist aber wieder Teil eines Größeren</a:t>
            </a:r>
          </a:p>
        </p:txBody>
      </p:sp>
      <p:pic>
        <p:nvPicPr>
          <p:cNvPr id="194563" name="Inhaltsplatzhalter 3">
            <a:extLst>
              <a:ext uri="{FF2B5EF4-FFF2-40B4-BE49-F238E27FC236}">
                <a16:creationId xmlns:a16="http://schemas.microsoft.com/office/drawing/2014/main" id="{8AB4946C-5D72-47E6-AE58-AE98868EBA6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331913" y="1557338"/>
            <a:ext cx="6911975" cy="5099050"/>
          </a:xfrm>
        </p:spPr>
      </p:pic>
    </p:spTree>
    <p:extLst>
      <p:ext uri="{BB962C8B-B14F-4D97-AF65-F5344CB8AC3E}">
        <p14:creationId xmlns:p14="http://schemas.microsoft.com/office/powerpoint/2010/main" val="4063682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2">
            <a:extLst>
              <a:ext uri="{FF2B5EF4-FFF2-40B4-BE49-F238E27FC236}">
                <a16:creationId xmlns:a16="http://schemas.microsoft.com/office/drawing/2014/main" id="{A635645D-DEAF-4437-8BAE-44C657F6B117}"/>
              </a:ext>
            </a:extLst>
          </p:cNvPr>
          <p:cNvSpPr>
            <a:spLocks noGrp="1"/>
          </p:cNvSpPr>
          <p:nvPr>
            <p:ph type="title"/>
          </p:nvPr>
        </p:nvSpPr>
        <p:spPr/>
        <p:txBody>
          <a:bodyPr/>
          <a:lstStyle/>
          <a:p>
            <a:pPr eaLnBrk="1" hangingPunct="1"/>
            <a:r>
              <a:rPr lang="de-AT" altLang="de-DE" sz="2400" dirty="0"/>
              <a:t>„Besetztes Österreich“ – vice </a:t>
            </a:r>
            <a:r>
              <a:rPr lang="de-AT" altLang="de-DE" sz="2400" dirty="0" err="1"/>
              <a:t>versa</a:t>
            </a:r>
            <a:r>
              <a:rPr lang="de-AT" altLang="de-DE" sz="2400" dirty="0"/>
              <a:t> „Befreites Österreich“</a:t>
            </a:r>
            <a:br>
              <a:rPr lang="de-AT" altLang="de-DE" sz="2400" dirty="0"/>
            </a:br>
            <a:r>
              <a:rPr lang="de-AT" altLang="de-DE" sz="2400" dirty="0"/>
              <a:t>(1945 – 1955) ... und in den Grenzen bis heute ... </a:t>
            </a:r>
          </a:p>
        </p:txBody>
      </p:sp>
      <p:pic>
        <p:nvPicPr>
          <p:cNvPr id="41987" name="Inhaltsplatzhalter 4">
            <a:extLst>
              <a:ext uri="{FF2B5EF4-FFF2-40B4-BE49-F238E27FC236}">
                <a16:creationId xmlns:a16="http://schemas.microsoft.com/office/drawing/2014/main" id="{65375053-3D5F-43B7-A5B4-BD7EAA50973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71550" y="1557338"/>
            <a:ext cx="7315200" cy="466725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el 1">
            <a:extLst>
              <a:ext uri="{FF2B5EF4-FFF2-40B4-BE49-F238E27FC236}">
                <a16:creationId xmlns:a16="http://schemas.microsoft.com/office/drawing/2014/main" id="{FBA00F05-D4A8-4EF1-9079-CEEE9652A26A}"/>
              </a:ext>
            </a:extLst>
          </p:cNvPr>
          <p:cNvSpPr>
            <a:spLocks noGrp="1"/>
          </p:cNvSpPr>
          <p:nvPr>
            <p:ph type="title"/>
          </p:nvPr>
        </p:nvSpPr>
        <p:spPr>
          <a:xfrm>
            <a:off x="827088" y="188913"/>
            <a:ext cx="7416800" cy="1143000"/>
          </a:xfrm>
        </p:spPr>
        <p:txBody>
          <a:bodyPr/>
          <a:lstStyle/>
          <a:p>
            <a:pPr eaLnBrk="1" hangingPunct="1"/>
            <a:r>
              <a:rPr lang="de-AT" altLang="de-DE" sz="2400" dirty="0"/>
              <a:t>1989: Der „Eiserne Vorhang“ fällt ... auch an Österreichs Ostgrenze zu Ungarn … </a:t>
            </a:r>
          </a:p>
        </p:txBody>
      </p:sp>
      <p:pic>
        <p:nvPicPr>
          <p:cNvPr id="43011" name="Inhaltsplatzhalter 3">
            <a:extLst>
              <a:ext uri="{FF2B5EF4-FFF2-40B4-BE49-F238E27FC236}">
                <a16:creationId xmlns:a16="http://schemas.microsoft.com/office/drawing/2014/main" id="{20A01A54-5DF5-414E-9B11-725BCE2FD9C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87450" y="1341438"/>
            <a:ext cx="6913563" cy="5018087"/>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el 1">
            <a:extLst>
              <a:ext uri="{FF2B5EF4-FFF2-40B4-BE49-F238E27FC236}">
                <a16:creationId xmlns:a16="http://schemas.microsoft.com/office/drawing/2014/main" id="{356D5D1D-CCDD-4217-8F6C-A10E61F7F2A2}"/>
              </a:ext>
            </a:extLst>
          </p:cNvPr>
          <p:cNvSpPr>
            <a:spLocks noGrp="1"/>
          </p:cNvSpPr>
          <p:nvPr>
            <p:ph type="title"/>
          </p:nvPr>
        </p:nvSpPr>
        <p:spPr/>
        <p:txBody>
          <a:bodyPr/>
          <a:lstStyle/>
          <a:p>
            <a:pPr eaLnBrk="1" hangingPunct="1"/>
            <a:r>
              <a:rPr lang="de-AT" altLang="de-DE" sz="2800" dirty="0"/>
              <a:t>Österreich in der EU (seit 1995) …</a:t>
            </a:r>
            <a:br>
              <a:rPr lang="de-AT" altLang="de-DE" sz="2800" dirty="0"/>
            </a:br>
            <a:r>
              <a:rPr lang="de-AT" altLang="de-DE" sz="2800" dirty="0"/>
              <a:t>Wieder Teil eines Größeren</a:t>
            </a:r>
          </a:p>
        </p:txBody>
      </p:sp>
      <p:pic>
        <p:nvPicPr>
          <p:cNvPr id="60419" name="Inhaltsplatzhalter 3">
            <a:extLst>
              <a:ext uri="{FF2B5EF4-FFF2-40B4-BE49-F238E27FC236}">
                <a16:creationId xmlns:a16="http://schemas.microsoft.com/office/drawing/2014/main" id="{27F2D132-29B4-4D09-B21D-558BBD6DA22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52538" y="1708150"/>
            <a:ext cx="6186487" cy="4649788"/>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hteck 1">
            <a:extLst>
              <a:ext uri="{FF2B5EF4-FFF2-40B4-BE49-F238E27FC236}">
                <a16:creationId xmlns:a16="http://schemas.microsoft.com/office/drawing/2014/main" id="{92998C62-B99B-4E10-BD7F-69E8AD25DBC4}"/>
              </a:ext>
            </a:extLst>
          </p:cNvPr>
          <p:cNvSpPr>
            <a:spLocks noChangeArrowheads="1"/>
          </p:cNvSpPr>
          <p:nvPr/>
        </p:nvSpPr>
        <p:spPr bwMode="auto">
          <a:xfrm>
            <a:off x="323850" y="1844675"/>
            <a:ext cx="8280400" cy="3386138"/>
          </a:xfrm>
          <a:prstGeom prst="rect">
            <a:avLst/>
          </a:prstGeom>
          <a:noFill/>
          <a:ln w="9525">
            <a:noFill/>
            <a:miter lim="800000"/>
            <a:headEnd/>
            <a:tailEnd/>
          </a:ln>
        </p:spPr>
        <p:txBody>
          <a:bodyPr>
            <a:spAutoFit/>
          </a:bodyPr>
          <a:lstStyle/>
          <a:p>
            <a:pPr algn="ctr" eaLnBrk="1" fontAlgn="auto" hangingPunct="1">
              <a:spcBef>
                <a:spcPts val="0"/>
              </a:spcBef>
              <a:spcAft>
                <a:spcPts val="0"/>
              </a:spcAft>
              <a:defRPr/>
            </a:pPr>
            <a:r>
              <a:rPr lang="de-DE" sz="2800" b="1" dirty="0">
                <a:solidFill>
                  <a:schemeClr val="accent6">
                    <a:lumMod val="75000"/>
                  </a:schemeClr>
                </a:solidFill>
                <a:latin typeface="+mj-lt"/>
                <a:cs typeface="Arial" charset="0"/>
              </a:rPr>
              <a:t>III. Dynastie – Gottesgnadentum – Herrschaft ... und … Legitimität ...</a:t>
            </a:r>
          </a:p>
          <a:p>
            <a:pPr algn="ctr" eaLnBrk="1" fontAlgn="auto" hangingPunct="1">
              <a:spcBef>
                <a:spcPts val="0"/>
              </a:spcBef>
              <a:spcAft>
                <a:spcPts val="0"/>
              </a:spcAft>
              <a:defRPr/>
            </a:pPr>
            <a:r>
              <a:rPr lang="de-DE" sz="2800" b="1" dirty="0">
                <a:solidFill>
                  <a:schemeClr val="accent6">
                    <a:lumMod val="75000"/>
                  </a:schemeClr>
                </a:solidFill>
                <a:latin typeface="+mj-lt"/>
                <a:cs typeface="Arial" charset="0"/>
              </a:rPr>
              <a:t> </a:t>
            </a:r>
          </a:p>
          <a:p>
            <a:pPr algn="ctr" eaLnBrk="1" fontAlgn="auto" hangingPunct="1">
              <a:spcBef>
                <a:spcPts val="0"/>
              </a:spcBef>
              <a:spcAft>
                <a:spcPts val="0"/>
              </a:spcAft>
              <a:defRPr/>
            </a:pPr>
            <a:r>
              <a:rPr lang="de-DE" sz="2800" b="1" dirty="0">
                <a:latin typeface="+mj-lt"/>
                <a:cs typeface="Arial" charset="0"/>
              </a:rPr>
              <a:t>Das Habsburgerreich (1273/78 – 1918) als europäische Großmacht …</a:t>
            </a:r>
          </a:p>
          <a:p>
            <a:pPr algn="ctr" eaLnBrk="1" fontAlgn="auto" hangingPunct="1">
              <a:spcBef>
                <a:spcPts val="0"/>
              </a:spcBef>
              <a:spcAft>
                <a:spcPts val="0"/>
              </a:spcAft>
              <a:defRPr/>
            </a:pPr>
            <a:endParaRPr lang="de-DE" altLang="de-DE" sz="2400" b="1" dirty="0">
              <a:latin typeface="+mn-lt"/>
              <a:cs typeface="+mn-cs"/>
            </a:endParaRPr>
          </a:p>
          <a:p>
            <a:pPr algn="ctr" eaLnBrk="1" fontAlgn="auto" hangingPunct="1">
              <a:spcBef>
                <a:spcPts val="0"/>
              </a:spcBef>
              <a:spcAft>
                <a:spcPts val="0"/>
              </a:spcAft>
              <a:defRPr/>
            </a:pPr>
            <a:endParaRPr lang="de-AT" altLang="de-DE" sz="2400" dirty="0">
              <a:latin typeface="+mn-lt"/>
              <a:cs typeface="+mn-cs"/>
            </a:endParaRPr>
          </a:p>
          <a:p>
            <a:pPr algn="ctr" eaLnBrk="1" fontAlgn="auto" hangingPunct="1">
              <a:spcBef>
                <a:spcPts val="0"/>
              </a:spcBef>
              <a:spcAft>
                <a:spcPts val="0"/>
              </a:spcAft>
              <a:defRPr/>
            </a:pPr>
            <a:endParaRPr lang="de-DE" altLang="de-DE" b="1" dirty="0">
              <a:latin typeface="+mn-lt"/>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el 1">
            <a:extLst>
              <a:ext uri="{FF2B5EF4-FFF2-40B4-BE49-F238E27FC236}">
                <a16:creationId xmlns:a16="http://schemas.microsoft.com/office/drawing/2014/main" id="{2236A7C2-E943-4137-AA62-6942275DEDC4}"/>
              </a:ext>
            </a:extLst>
          </p:cNvPr>
          <p:cNvSpPr>
            <a:spLocks noGrp="1"/>
          </p:cNvSpPr>
          <p:nvPr>
            <p:ph type="title"/>
          </p:nvPr>
        </p:nvSpPr>
        <p:spPr>
          <a:xfrm>
            <a:off x="323850" y="115888"/>
            <a:ext cx="8229600" cy="1152525"/>
          </a:xfrm>
        </p:spPr>
        <p:txBody>
          <a:bodyPr/>
          <a:lstStyle/>
          <a:p>
            <a:pPr eaLnBrk="1" hangingPunct="1"/>
            <a:r>
              <a:rPr lang="de-AT" altLang="de-DE" sz="1800" dirty="0"/>
              <a:t> </a:t>
            </a:r>
            <a:br>
              <a:rPr lang="de-AT" altLang="de-DE" sz="1800" dirty="0"/>
            </a:br>
            <a:r>
              <a:rPr lang="de-AT" altLang="de-DE" sz="2000" dirty="0"/>
              <a:t>„ Das Haus Österreich“</a:t>
            </a:r>
            <a:br>
              <a:rPr lang="de-AT" altLang="de-DE" sz="2000" dirty="0"/>
            </a:br>
            <a:r>
              <a:rPr lang="de-AT" altLang="de-DE" sz="2000" dirty="0"/>
              <a:t>Die Habsburger (1273/78 - 1918) – 640 Jahre Habsburg</a:t>
            </a:r>
            <a:br>
              <a:rPr lang="de-AT" altLang="de-DE" sz="2000" dirty="0"/>
            </a:br>
            <a:br>
              <a:rPr lang="de-AT" altLang="de-DE" sz="1800" dirty="0"/>
            </a:br>
            <a:endParaRPr lang="de-AT" altLang="de-DE" sz="1800" dirty="0"/>
          </a:p>
        </p:txBody>
      </p:sp>
      <p:pic>
        <p:nvPicPr>
          <p:cNvPr id="50179" name="Inhaltsplatzhalter 4">
            <a:extLst>
              <a:ext uri="{FF2B5EF4-FFF2-40B4-BE49-F238E27FC236}">
                <a16:creationId xmlns:a16="http://schemas.microsoft.com/office/drawing/2014/main" id="{B080D0DF-5BA2-4F48-B634-28DF92CBA83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357562" y="1340768"/>
            <a:ext cx="2428875" cy="5105400"/>
          </a:xfrm>
        </p:spPr>
      </p:pic>
      <p:sp>
        <p:nvSpPr>
          <p:cNvPr id="2" name="Rechteck 1">
            <a:extLst>
              <a:ext uri="{FF2B5EF4-FFF2-40B4-BE49-F238E27FC236}">
                <a16:creationId xmlns:a16="http://schemas.microsoft.com/office/drawing/2014/main" id="{4DC64990-A155-4C6B-940F-A78E0F216610}"/>
              </a:ext>
            </a:extLst>
          </p:cNvPr>
          <p:cNvSpPr/>
          <p:nvPr/>
        </p:nvSpPr>
        <p:spPr>
          <a:xfrm>
            <a:off x="5940152" y="5701216"/>
            <a:ext cx="2952328" cy="738664"/>
          </a:xfrm>
          <a:prstGeom prst="rect">
            <a:avLst/>
          </a:prstGeom>
        </p:spPr>
        <p:txBody>
          <a:bodyPr wrap="square">
            <a:spAutoFit/>
          </a:bodyPr>
          <a:lstStyle/>
          <a:p>
            <a:r>
              <a:rPr lang="de-AT" altLang="de-DE" sz="1400" dirty="0"/>
              <a:t>Rudolf I. von Habsburg, 1273 römischer König, 1278 Herzog von Österreich</a:t>
            </a:r>
            <a:endParaRPr lang="de-AT" sz="1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7505F295-0ABD-4584-9719-B9476416E488}"/>
              </a:ext>
            </a:extLst>
          </p:cNvPr>
          <p:cNvSpPr txBox="1"/>
          <p:nvPr/>
        </p:nvSpPr>
        <p:spPr>
          <a:xfrm>
            <a:off x="0" y="1773238"/>
            <a:ext cx="9144000" cy="923330"/>
          </a:xfrm>
          <a:prstGeom prst="rect">
            <a:avLst/>
          </a:prstGeom>
          <a:noFill/>
        </p:spPr>
        <p:txBody>
          <a:bodyPr>
            <a:spAutoFit/>
          </a:bodyPr>
          <a:lstStyle/>
          <a:p>
            <a:pPr eaLnBrk="1" hangingPunct="1">
              <a:defRPr/>
            </a:pPr>
            <a:r>
              <a:rPr lang="de-DE" b="1" dirty="0">
                <a:solidFill>
                  <a:schemeClr val="accent6">
                    <a:lumMod val="75000"/>
                  </a:schemeClr>
                </a:solidFill>
                <a:latin typeface="Arial" charset="0"/>
                <a:cs typeface="Arial" charset="0"/>
              </a:rPr>
              <a:t>II. </a:t>
            </a:r>
            <a:r>
              <a:rPr lang="de-AT" b="1" dirty="0">
                <a:solidFill>
                  <a:schemeClr val="accent6">
                    <a:lumMod val="75000"/>
                  </a:schemeClr>
                </a:solidFill>
                <a:latin typeface="Arial" charset="0"/>
                <a:cs typeface="Arial" charset="0"/>
              </a:rPr>
              <a:t>Österreich: „Land an der Grenze … </a:t>
            </a:r>
            <a:r>
              <a:rPr lang="de-AT" b="1" dirty="0">
                <a:solidFill>
                  <a:schemeClr val="accent6">
                    <a:lumMod val="75000"/>
                  </a:schemeClr>
                </a:solidFill>
              </a:rPr>
              <a:t>und ... vergangene Größe“</a:t>
            </a:r>
            <a:br>
              <a:rPr lang="de-AT" dirty="0">
                <a:solidFill>
                  <a:schemeClr val="accent6">
                    <a:lumMod val="75000"/>
                  </a:schemeClr>
                </a:solidFill>
                <a:latin typeface="Arial" charset="0"/>
                <a:cs typeface="Arial" charset="0"/>
              </a:rPr>
            </a:br>
            <a:r>
              <a:rPr lang="de-AT" dirty="0">
                <a:solidFill>
                  <a:schemeClr val="accent6">
                    <a:lumMod val="75000"/>
                  </a:schemeClr>
                </a:solidFill>
                <a:latin typeface="Arial" charset="0"/>
                <a:cs typeface="Arial" charset="0"/>
              </a:rPr>
              <a:t> </a:t>
            </a:r>
            <a:r>
              <a:rPr lang="de-DE" dirty="0">
                <a:latin typeface="Arial" charset="0"/>
                <a:cs typeface="Arial" charset="0"/>
              </a:rPr>
              <a:t>Staat, Grenze(n), Nation(en) und Identität: Österreichische Geschichte als „mental </a:t>
            </a:r>
            <a:r>
              <a:rPr lang="de-DE" dirty="0" err="1">
                <a:latin typeface="Arial" charset="0"/>
                <a:cs typeface="Arial" charset="0"/>
              </a:rPr>
              <a:t>map</a:t>
            </a:r>
            <a:r>
              <a:rPr lang="de-DE" dirty="0">
                <a:latin typeface="Arial" charset="0"/>
                <a:cs typeface="Arial" charset="0"/>
              </a:rPr>
              <a:t>“ … </a:t>
            </a:r>
            <a:endParaRPr lang="de-AT" dirty="0">
              <a:latin typeface="Arial" charset="0"/>
              <a:cs typeface="Arial" charset="0"/>
            </a:endParaRPr>
          </a:p>
        </p:txBody>
      </p:sp>
      <p:sp>
        <p:nvSpPr>
          <p:cNvPr id="6" name="Textfeld 5">
            <a:extLst>
              <a:ext uri="{FF2B5EF4-FFF2-40B4-BE49-F238E27FC236}">
                <a16:creationId xmlns:a16="http://schemas.microsoft.com/office/drawing/2014/main" id="{7CD9EAFD-498F-4799-8401-E702111D160E}"/>
              </a:ext>
            </a:extLst>
          </p:cNvPr>
          <p:cNvSpPr txBox="1"/>
          <p:nvPr/>
        </p:nvSpPr>
        <p:spPr>
          <a:xfrm>
            <a:off x="0" y="2708275"/>
            <a:ext cx="7366119" cy="646331"/>
          </a:xfrm>
          <a:prstGeom prst="rect">
            <a:avLst/>
          </a:prstGeom>
          <a:noFill/>
        </p:spPr>
        <p:txBody>
          <a:bodyPr wrap="none">
            <a:spAutoFit/>
          </a:bodyPr>
          <a:lstStyle/>
          <a:p>
            <a:pPr eaLnBrk="1" fontAlgn="auto" hangingPunct="1">
              <a:spcBef>
                <a:spcPts val="0"/>
              </a:spcBef>
              <a:spcAft>
                <a:spcPts val="0"/>
              </a:spcAft>
              <a:defRPr/>
            </a:pPr>
            <a:r>
              <a:rPr lang="de-DE" b="1" dirty="0">
                <a:solidFill>
                  <a:schemeClr val="accent6">
                    <a:lumMod val="75000"/>
                  </a:schemeClr>
                </a:solidFill>
                <a:latin typeface="Arial" charset="0"/>
                <a:cs typeface="Arial" charset="0"/>
              </a:rPr>
              <a:t>III. Dynastie – Gottesgnadentum – Herrschaft ... und Legitimität ...</a:t>
            </a:r>
          </a:p>
          <a:p>
            <a:pPr eaLnBrk="1" fontAlgn="auto" hangingPunct="1">
              <a:spcBef>
                <a:spcPts val="0"/>
              </a:spcBef>
              <a:spcAft>
                <a:spcPts val="0"/>
              </a:spcAft>
              <a:defRPr/>
            </a:pPr>
            <a:r>
              <a:rPr lang="de-DE" dirty="0">
                <a:latin typeface="Arial" charset="0"/>
                <a:cs typeface="Arial" charset="0"/>
              </a:rPr>
              <a:t> Das Habsburgerreich (1273/78 – 1918) als europäische Großmacht</a:t>
            </a:r>
          </a:p>
        </p:txBody>
      </p:sp>
      <p:sp>
        <p:nvSpPr>
          <p:cNvPr id="7" name="Rechteck 6">
            <a:extLst>
              <a:ext uri="{FF2B5EF4-FFF2-40B4-BE49-F238E27FC236}">
                <a16:creationId xmlns:a16="http://schemas.microsoft.com/office/drawing/2014/main" id="{4932C8AB-7610-48FE-8448-43D9F43F4B58}"/>
              </a:ext>
            </a:extLst>
          </p:cNvPr>
          <p:cNvSpPr/>
          <p:nvPr/>
        </p:nvSpPr>
        <p:spPr>
          <a:xfrm>
            <a:off x="0" y="3573463"/>
            <a:ext cx="9144000" cy="368300"/>
          </a:xfrm>
          <a:prstGeom prst="rect">
            <a:avLst/>
          </a:prstGeom>
        </p:spPr>
        <p:txBody>
          <a:bodyPr>
            <a:spAutoFit/>
          </a:bodyPr>
          <a:lstStyle/>
          <a:p>
            <a:pPr eaLnBrk="1" fontAlgn="auto" hangingPunct="1">
              <a:spcBef>
                <a:spcPts val="0"/>
              </a:spcBef>
              <a:spcAft>
                <a:spcPts val="0"/>
              </a:spcAft>
              <a:defRPr/>
            </a:pPr>
            <a:r>
              <a:rPr lang="de-DE" altLang="de-DE" b="1" dirty="0">
                <a:solidFill>
                  <a:schemeClr val="accent6">
                    <a:lumMod val="75000"/>
                  </a:schemeClr>
                </a:solidFill>
              </a:rPr>
              <a:t>IV. Reformation, Gegenreformation und Katholizismus in Österreich …</a:t>
            </a:r>
            <a:endParaRPr lang="de-DE" altLang="de-DE" sz="1200" b="1" dirty="0">
              <a:solidFill>
                <a:schemeClr val="accent6">
                  <a:lumMod val="75000"/>
                </a:schemeClr>
              </a:solidFill>
            </a:endParaRPr>
          </a:p>
        </p:txBody>
      </p:sp>
      <p:sp>
        <p:nvSpPr>
          <p:cNvPr id="11" name="Rechteck 10">
            <a:extLst>
              <a:ext uri="{FF2B5EF4-FFF2-40B4-BE49-F238E27FC236}">
                <a16:creationId xmlns:a16="http://schemas.microsoft.com/office/drawing/2014/main" id="{79BB4805-D482-4865-9387-933592711F78}"/>
              </a:ext>
            </a:extLst>
          </p:cNvPr>
          <p:cNvSpPr/>
          <p:nvPr/>
        </p:nvSpPr>
        <p:spPr>
          <a:xfrm>
            <a:off x="0" y="1196975"/>
            <a:ext cx="4023281" cy="369332"/>
          </a:xfrm>
          <a:prstGeom prst="rect">
            <a:avLst/>
          </a:prstGeom>
        </p:spPr>
        <p:txBody>
          <a:bodyPr wrap="none">
            <a:spAutoFit/>
          </a:bodyPr>
          <a:lstStyle/>
          <a:p>
            <a:pPr>
              <a:defRPr/>
            </a:pPr>
            <a:r>
              <a:rPr lang="de-AT" b="1" dirty="0">
                <a:solidFill>
                  <a:schemeClr val="accent6">
                    <a:lumMod val="75000"/>
                  </a:schemeClr>
                </a:solidFill>
              </a:rPr>
              <a:t>I. </a:t>
            </a:r>
            <a:r>
              <a:rPr lang="de-DE" b="1" dirty="0">
                <a:solidFill>
                  <a:schemeClr val="accent6">
                    <a:lumMod val="75000"/>
                  </a:schemeClr>
                </a:solidFill>
                <a:latin typeface="Arial" charset="0"/>
                <a:cs typeface="Arial" charset="0"/>
              </a:rPr>
              <a:t>Was ist Mentalitätsgeschichte?…</a:t>
            </a:r>
            <a:endParaRPr lang="de-AT" b="1" dirty="0">
              <a:solidFill>
                <a:schemeClr val="accent6">
                  <a:lumMod val="75000"/>
                </a:schemeClr>
              </a:solidFill>
              <a:latin typeface="Arial" charset="0"/>
              <a:cs typeface="Arial" charset="0"/>
            </a:endParaRPr>
          </a:p>
        </p:txBody>
      </p:sp>
      <p:sp>
        <p:nvSpPr>
          <p:cNvPr id="12" name="Textfeld 11">
            <a:extLst>
              <a:ext uri="{FF2B5EF4-FFF2-40B4-BE49-F238E27FC236}">
                <a16:creationId xmlns:a16="http://schemas.microsoft.com/office/drawing/2014/main" id="{34C93A1A-32CB-43E1-B603-D5DE49398CB4}"/>
              </a:ext>
            </a:extLst>
          </p:cNvPr>
          <p:cNvSpPr txBox="1"/>
          <p:nvPr/>
        </p:nvSpPr>
        <p:spPr>
          <a:xfrm>
            <a:off x="0" y="4188493"/>
            <a:ext cx="8748713" cy="369332"/>
          </a:xfrm>
          <a:prstGeom prst="rect">
            <a:avLst/>
          </a:prstGeom>
          <a:noFill/>
        </p:spPr>
        <p:txBody>
          <a:bodyPr>
            <a:spAutoFit/>
          </a:bodyPr>
          <a:lstStyle/>
          <a:p>
            <a:pPr eaLnBrk="1" fontAlgn="auto" hangingPunct="1">
              <a:spcBef>
                <a:spcPts val="0"/>
              </a:spcBef>
              <a:spcAft>
                <a:spcPts val="0"/>
              </a:spcAft>
              <a:defRPr/>
            </a:pPr>
            <a:r>
              <a:rPr lang="de-DE" altLang="de-DE" b="1" dirty="0">
                <a:solidFill>
                  <a:schemeClr val="accent6">
                    <a:lumMod val="75000"/>
                  </a:schemeClr>
                </a:solidFill>
              </a:rPr>
              <a:t>V. 1918: Das Ende der Monarchie </a:t>
            </a:r>
            <a:r>
              <a:rPr lang="de-DE" altLang="de-DE" dirty="0">
                <a:solidFill>
                  <a:schemeClr val="accent6">
                    <a:lumMod val="75000"/>
                  </a:schemeClr>
                </a:solidFill>
              </a:rPr>
              <a:t>… </a:t>
            </a:r>
            <a:r>
              <a:rPr lang="de-DE" sz="1600" dirty="0">
                <a:cs typeface="Arial" charset="0"/>
              </a:rPr>
              <a:t>„Der Rest ist Österreich …“</a:t>
            </a:r>
            <a:endParaRPr lang="de-DE" altLang="de-DE" sz="1600" dirty="0">
              <a:solidFill>
                <a:schemeClr val="accent6">
                  <a:lumMod val="75000"/>
                </a:schemeClr>
              </a:solidFill>
            </a:endParaRPr>
          </a:p>
        </p:txBody>
      </p:sp>
      <p:sp>
        <p:nvSpPr>
          <p:cNvPr id="2" name="Rechteck 1">
            <a:extLst>
              <a:ext uri="{FF2B5EF4-FFF2-40B4-BE49-F238E27FC236}">
                <a16:creationId xmlns:a16="http://schemas.microsoft.com/office/drawing/2014/main" id="{0B3F304D-939E-4F1F-AD94-48318F47546C}"/>
              </a:ext>
            </a:extLst>
          </p:cNvPr>
          <p:cNvSpPr/>
          <p:nvPr/>
        </p:nvSpPr>
        <p:spPr>
          <a:xfrm>
            <a:off x="-108520" y="4772918"/>
            <a:ext cx="9036050" cy="707886"/>
          </a:xfrm>
          <a:prstGeom prst="rect">
            <a:avLst/>
          </a:prstGeom>
        </p:spPr>
        <p:txBody>
          <a:bodyPr wrap="square">
            <a:spAutoFit/>
          </a:bodyPr>
          <a:lstStyle/>
          <a:p>
            <a:pPr eaLnBrk="1" fontAlgn="auto" hangingPunct="1">
              <a:spcBef>
                <a:spcPts val="0"/>
              </a:spcBef>
              <a:spcAft>
                <a:spcPts val="0"/>
              </a:spcAft>
              <a:defRPr/>
            </a:pPr>
            <a:r>
              <a:rPr lang="de-DE" altLang="de-DE" b="1" dirty="0">
                <a:solidFill>
                  <a:schemeClr val="accent6">
                    <a:lumMod val="75000"/>
                  </a:schemeClr>
                </a:solidFill>
                <a:latin typeface="Arial" charset="0"/>
                <a:cs typeface="Arial" charset="0"/>
              </a:rPr>
              <a:t> VI. Die „Erste Republik“ (1918 - 1933/34) … „Austrofaschismus“/“Ständestaat“</a:t>
            </a:r>
          </a:p>
          <a:p>
            <a:pPr eaLnBrk="1" fontAlgn="auto" hangingPunct="1">
              <a:spcBef>
                <a:spcPts val="0"/>
              </a:spcBef>
              <a:spcAft>
                <a:spcPts val="0"/>
              </a:spcAft>
              <a:defRPr/>
            </a:pPr>
            <a:endParaRPr lang="de-DE" altLang="de-DE" sz="400" b="1" dirty="0">
              <a:solidFill>
                <a:schemeClr val="accent6">
                  <a:lumMod val="75000"/>
                </a:schemeClr>
              </a:solidFill>
              <a:latin typeface="Arial" charset="0"/>
              <a:cs typeface="Arial" charset="0"/>
            </a:endParaRPr>
          </a:p>
          <a:p>
            <a:pPr eaLnBrk="1" fontAlgn="auto" hangingPunct="1">
              <a:spcBef>
                <a:spcPts val="0"/>
              </a:spcBef>
              <a:spcAft>
                <a:spcPts val="0"/>
              </a:spcAft>
              <a:defRPr/>
            </a:pPr>
            <a:r>
              <a:rPr lang="de-DE" altLang="de-DE" dirty="0">
                <a:latin typeface="Arial" charset="0"/>
                <a:cs typeface="Arial" charset="0"/>
              </a:rPr>
              <a:t> und … „Der Staat, den keiner wollte!“ ...</a:t>
            </a:r>
          </a:p>
        </p:txBody>
      </p:sp>
      <p:sp>
        <p:nvSpPr>
          <p:cNvPr id="4" name="Rechteck 3">
            <a:extLst>
              <a:ext uri="{FF2B5EF4-FFF2-40B4-BE49-F238E27FC236}">
                <a16:creationId xmlns:a16="http://schemas.microsoft.com/office/drawing/2014/main" id="{D4066FC3-A92B-4C54-955C-40272548E92E}"/>
              </a:ext>
            </a:extLst>
          </p:cNvPr>
          <p:cNvSpPr/>
          <p:nvPr/>
        </p:nvSpPr>
        <p:spPr>
          <a:xfrm>
            <a:off x="0" y="5695898"/>
            <a:ext cx="9180512" cy="646331"/>
          </a:xfrm>
          <a:prstGeom prst="rect">
            <a:avLst/>
          </a:prstGeom>
        </p:spPr>
        <p:txBody>
          <a:bodyPr wrap="square">
            <a:spAutoFit/>
          </a:bodyPr>
          <a:lstStyle/>
          <a:p>
            <a:pPr eaLnBrk="1" fontAlgn="auto" hangingPunct="1">
              <a:spcBef>
                <a:spcPts val="0"/>
              </a:spcBef>
              <a:spcAft>
                <a:spcPts val="0"/>
              </a:spcAft>
              <a:defRPr/>
            </a:pPr>
            <a:r>
              <a:rPr lang="de-DE" b="1" dirty="0">
                <a:solidFill>
                  <a:schemeClr val="accent6">
                    <a:lumMod val="75000"/>
                  </a:schemeClr>
                </a:solidFill>
                <a:latin typeface="Arial" charset="0"/>
                <a:cs typeface="Arial" charset="0"/>
              </a:rPr>
              <a:t>VII. „Heim ins Reich!“ (1938) …</a:t>
            </a:r>
          </a:p>
          <a:p>
            <a:pPr eaLnBrk="1" fontAlgn="auto" hangingPunct="1">
              <a:spcBef>
                <a:spcPts val="0"/>
              </a:spcBef>
              <a:spcAft>
                <a:spcPts val="0"/>
              </a:spcAft>
              <a:defRPr/>
            </a:pPr>
            <a:r>
              <a:rPr lang="de-DE" dirty="0" err="1">
                <a:latin typeface="Arial" charset="0"/>
                <a:cs typeface="Arial" charset="0"/>
              </a:rPr>
              <a:t>Anschluß</a:t>
            </a:r>
            <a:r>
              <a:rPr lang="de-DE" dirty="0">
                <a:latin typeface="Arial" charset="0"/>
                <a:cs typeface="Arial" charset="0"/>
              </a:rPr>
              <a:t> 1938 - „ Ostmark“ – Zweiter Weltkrieg – </a:t>
            </a:r>
            <a:r>
              <a:rPr lang="de-DE" dirty="0" err="1">
                <a:latin typeface="Arial" charset="0"/>
                <a:cs typeface="Arial" charset="0"/>
              </a:rPr>
              <a:t>Shoa</a:t>
            </a:r>
            <a:r>
              <a:rPr lang="de-DE" dirty="0">
                <a:latin typeface="Arial" charset="0"/>
                <a:cs typeface="Arial" charset="0"/>
              </a:rPr>
              <a:t> und Holocaust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1" grpId="0"/>
      <p:bldP spid="12" grpId="0"/>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el 1">
            <a:extLst>
              <a:ext uri="{FF2B5EF4-FFF2-40B4-BE49-F238E27FC236}">
                <a16:creationId xmlns:a16="http://schemas.microsoft.com/office/drawing/2014/main" id="{61044DAA-D704-43CC-BEBF-D81EF382D22A}"/>
              </a:ext>
            </a:extLst>
          </p:cNvPr>
          <p:cNvSpPr>
            <a:spLocks noGrp="1"/>
          </p:cNvSpPr>
          <p:nvPr>
            <p:ph type="title"/>
          </p:nvPr>
        </p:nvSpPr>
        <p:spPr>
          <a:xfrm>
            <a:off x="4752528" y="5373216"/>
            <a:ext cx="4211960" cy="1600438"/>
          </a:xfrm>
        </p:spPr>
        <p:txBody>
          <a:bodyPr/>
          <a:lstStyle/>
          <a:p>
            <a:pPr algn="l" eaLnBrk="1" hangingPunct="1"/>
            <a:r>
              <a:rPr lang="de-AT" altLang="de-DE" sz="1400" dirty="0">
                <a:latin typeface="Arial" panose="020B0604020202020204" pitchFamily="34" charset="0"/>
                <a:cs typeface="Arial" panose="020B0604020202020204" pitchFamily="34" charset="0"/>
              </a:rPr>
              <a:t>Friedrich III. ehelicht Eleonore von Portugal (1452)</a:t>
            </a:r>
            <a:br>
              <a:rPr lang="de-AT" altLang="de-DE" sz="1400" dirty="0">
                <a:latin typeface="Arial" panose="020B0604020202020204" pitchFamily="34" charset="0"/>
                <a:cs typeface="Arial" panose="020B0604020202020204" pitchFamily="34" charset="0"/>
              </a:rPr>
            </a:br>
            <a:br>
              <a:rPr lang="de-AT" altLang="de-DE" sz="1400" dirty="0">
                <a:latin typeface="Arial" panose="020B0604020202020204" pitchFamily="34" charset="0"/>
                <a:cs typeface="Arial" panose="020B0604020202020204" pitchFamily="34" charset="0"/>
              </a:rPr>
            </a:br>
            <a:r>
              <a:rPr lang="de-AT" altLang="de-DE" sz="1400" dirty="0">
                <a:latin typeface="Arial" panose="020B0604020202020204" pitchFamily="34" charset="0"/>
                <a:cs typeface="Arial" panose="020B0604020202020204" pitchFamily="34" charset="0"/>
              </a:rPr>
              <a:t>„Kriege mögen andere führen … du glückliches Österreich heirate!“</a:t>
            </a:r>
          </a:p>
        </p:txBody>
      </p:sp>
      <p:pic>
        <p:nvPicPr>
          <p:cNvPr id="54275" name="Picture 4">
            <a:extLst>
              <a:ext uri="{FF2B5EF4-FFF2-40B4-BE49-F238E27FC236}">
                <a16:creationId xmlns:a16="http://schemas.microsoft.com/office/drawing/2014/main" id="{CB7A2763-3F5F-4302-BB9D-838F0FB0A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24904"/>
            <a:ext cx="4483100" cy="646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eck 1">
            <a:extLst>
              <a:ext uri="{FF2B5EF4-FFF2-40B4-BE49-F238E27FC236}">
                <a16:creationId xmlns:a16="http://schemas.microsoft.com/office/drawing/2014/main" id="{C698F528-E1AC-48FE-B591-F9C3BC19A413}"/>
              </a:ext>
            </a:extLst>
          </p:cNvPr>
          <p:cNvSpPr/>
          <p:nvPr/>
        </p:nvSpPr>
        <p:spPr>
          <a:xfrm>
            <a:off x="4668495" y="217804"/>
            <a:ext cx="4572000" cy="1631216"/>
          </a:xfrm>
          <a:prstGeom prst="rect">
            <a:avLst/>
          </a:prstGeom>
        </p:spPr>
        <p:txBody>
          <a:bodyPr>
            <a:spAutoFit/>
          </a:bodyPr>
          <a:lstStyle/>
          <a:p>
            <a:r>
              <a:rPr lang="de-AT" altLang="de-DE" sz="1600" dirty="0"/>
              <a:t>Kaiser Friedrich III. (1415 – 1493)</a:t>
            </a:r>
            <a:br>
              <a:rPr lang="de-AT" altLang="de-DE" sz="1600" dirty="0"/>
            </a:br>
            <a:br>
              <a:rPr lang="de-AT" altLang="de-DE" sz="1400" dirty="0"/>
            </a:br>
            <a:r>
              <a:rPr lang="de-AT" altLang="de-DE" sz="1400" dirty="0"/>
              <a:t>Römischer-deutscher König (1440) und Kaiser des „Heiligen Römischen Reiches“ (1452)</a:t>
            </a:r>
          </a:p>
          <a:p>
            <a:br>
              <a:rPr lang="de-AT" altLang="de-DE" sz="1400" dirty="0"/>
            </a:br>
            <a:r>
              <a:rPr lang="de-AT" altLang="de-DE" sz="1400" dirty="0"/>
              <a:t>Begründer des Prinzips der „Heiratspolitik“ im Hause Habsburg</a:t>
            </a:r>
            <a:endParaRPr lang="de-AT" sz="14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30528943-F73E-4B9C-ACFA-738821713DB5}"/>
              </a:ext>
            </a:extLst>
          </p:cNvPr>
          <p:cNvSpPr>
            <a:spLocks noGrp="1"/>
          </p:cNvSpPr>
          <p:nvPr>
            <p:ph type="title"/>
          </p:nvPr>
        </p:nvSpPr>
        <p:spPr>
          <a:xfrm>
            <a:off x="395288" y="0"/>
            <a:ext cx="8229600" cy="706438"/>
          </a:xfrm>
        </p:spPr>
        <p:txBody>
          <a:bodyPr/>
          <a:lstStyle/>
          <a:p>
            <a:pPr eaLnBrk="1" hangingPunct="1"/>
            <a:r>
              <a:rPr lang="de-AT" altLang="de-DE" sz="2400"/>
              <a:t>Die Grazer „Stadtkrone“ von oben … </a:t>
            </a:r>
          </a:p>
        </p:txBody>
      </p:sp>
      <p:pic>
        <p:nvPicPr>
          <p:cNvPr id="67587" name="Picture 2">
            <a:extLst>
              <a:ext uri="{FF2B5EF4-FFF2-40B4-BE49-F238E27FC236}">
                <a16:creationId xmlns:a16="http://schemas.microsoft.com/office/drawing/2014/main" id="{A34D243A-CFB5-4B80-A057-E004BF16D6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3333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feil nach rechts 1">
            <a:extLst>
              <a:ext uri="{FF2B5EF4-FFF2-40B4-BE49-F238E27FC236}">
                <a16:creationId xmlns:a16="http://schemas.microsoft.com/office/drawing/2014/main" id="{79C15099-CA15-4091-BC52-607F26B72DDF}"/>
              </a:ext>
            </a:extLst>
          </p:cNvPr>
          <p:cNvSpPr/>
          <p:nvPr/>
        </p:nvSpPr>
        <p:spPr>
          <a:xfrm>
            <a:off x="2484438" y="1844675"/>
            <a:ext cx="977900" cy="484188"/>
          </a:xfrm>
          <a:prstGeom prst="rightArrow">
            <a:avLst/>
          </a:prstGeom>
          <a:solidFill>
            <a:schemeClr val="accent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solidFill>
                <a:prstClr val="white"/>
              </a:solidFill>
            </a:endParaRPr>
          </a:p>
        </p:txBody>
      </p:sp>
      <p:sp>
        <p:nvSpPr>
          <p:cNvPr id="4" name="Rechteck 3">
            <a:extLst>
              <a:ext uri="{FF2B5EF4-FFF2-40B4-BE49-F238E27FC236}">
                <a16:creationId xmlns:a16="http://schemas.microsoft.com/office/drawing/2014/main" id="{361D870C-6A15-47A9-9F69-9C5F68D011F5}"/>
              </a:ext>
            </a:extLst>
          </p:cNvPr>
          <p:cNvSpPr/>
          <p:nvPr/>
        </p:nvSpPr>
        <p:spPr>
          <a:xfrm>
            <a:off x="0" y="2349500"/>
            <a:ext cx="4572000" cy="460375"/>
          </a:xfrm>
          <a:prstGeom prst="rect">
            <a:avLst/>
          </a:prstGeom>
        </p:spPr>
        <p:txBody>
          <a:bodyPr>
            <a:spAutoFit/>
          </a:bodyPr>
          <a:lstStyle/>
          <a:p>
            <a:pPr>
              <a:defRPr/>
            </a:pPr>
            <a:r>
              <a:rPr lang="de-AT" altLang="de-DE" sz="2400" b="1" dirty="0">
                <a:solidFill>
                  <a:srgbClr val="FFFF00"/>
                </a:solidFill>
                <a:effectLst>
                  <a:outerShdw blurRad="38100" dist="38100" dir="2700000" algn="tl">
                    <a:srgbClr val="000000">
                      <a:alpha val="43137"/>
                    </a:srgbClr>
                  </a:outerShdw>
                </a:effectLst>
                <a:latin typeface="Calibri"/>
              </a:rPr>
              <a:t>Die Grazer „Stadtkrone“</a:t>
            </a:r>
            <a:r>
              <a:rPr lang="de-AT" altLang="de-DE" sz="2400" dirty="0">
                <a:solidFill>
                  <a:srgbClr val="FFFF00"/>
                </a:solidFill>
                <a:latin typeface="Calibri"/>
              </a:rPr>
              <a:t>…</a:t>
            </a:r>
            <a:r>
              <a:rPr lang="de-AT" altLang="de-DE" sz="2400" dirty="0">
                <a:solidFill>
                  <a:prstClr val="black"/>
                </a:solidFill>
                <a:latin typeface="Calibri"/>
              </a:rPr>
              <a:t> </a:t>
            </a:r>
            <a:endParaRPr lang="de-AT" sz="2400" dirty="0">
              <a:solidFill>
                <a:prstClr val="black"/>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el 1">
            <a:extLst>
              <a:ext uri="{FF2B5EF4-FFF2-40B4-BE49-F238E27FC236}">
                <a16:creationId xmlns:a16="http://schemas.microsoft.com/office/drawing/2014/main" id="{EE012D45-E028-4DA2-BA53-0657C879A20F}"/>
              </a:ext>
            </a:extLst>
          </p:cNvPr>
          <p:cNvSpPr>
            <a:spLocks noGrp="1"/>
          </p:cNvSpPr>
          <p:nvPr>
            <p:ph type="title"/>
          </p:nvPr>
        </p:nvSpPr>
        <p:spPr>
          <a:xfrm>
            <a:off x="395288" y="188913"/>
            <a:ext cx="8229600" cy="1143000"/>
          </a:xfrm>
        </p:spPr>
        <p:txBody>
          <a:bodyPr/>
          <a:lstStyle/>
          <a:p>
            <a:pPr eaLnBrk="1" hangingPunct="1"/>
            <a:r>
              <a:rPr lang="de-AT" altLang="de-DE" sz="2400" dirty="0"/>
              <a:t>Karl V. (1519 – 1558) … </a:t>
            </a:r>
            <a:br>
              <a:rPr lang="de-AT" altLang="de-DE" sz="2400" dirty="0"/>
            </a:br>
            <a:r>
              <a:rPr lang="de-AT" altLang="de-DE" sz="2400" dirty="0"/>
              <a:t>… in dessen Reich die „Sonne nicht unterging“</a:t>
            </a:r>
            <a:br>
              <a:rPr lang="de-AT" altLang="de-DE" sz="2400" dirty="0"/>
            </a:br>
            <a:br>
              <a:rPr lang="de-AT" altLang="de-DE" sz="2400" dirty="0"/>
            </a:br>
            <a:r>
              <a:rPr lang="de-AT" altLang="de-DE" sz="2000" dirty="0"/>
              <a:t> … einstige Größe ... und „große“ Herrscher … als erinnerter Wert … </a:t>
            </a:r>
          </a:p>
        </p:txBody>
      </p:sp>
      <p:pic>
        <p:nvPicPr>
          <p:cNvPr id="35843" name="Inhaltsplatzhalter 3">
            <a:extLst>
              <a:ext uri="{FF2B5EF4-FFF2-40B4-BE49-F238E27FC236}">
                <a16:creationId xmlns:a16="http://schemas.microsoft.com/office/drawing/2014/main" id="{5D3689FD-4EDD-4D2E-847D-8793CD6AEC4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843213" y="1844675"/>
            <a:ext cx="3457575" cy="4843463"/>
          </a:xfrm>
        </p:spPr>
      </p:pic>
    </p:spTree>
    <p:extLst>
      <p:ext uri="{BB962C8B-B14F-4D97-AF65-F5344CB8AC3E}">
        <p14:creationId xmlns:p14="http://schemas.microsoft.com/office/powerpoint/2010/main" val="14640281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2">
            <a:extLst>
              <a:ext uri="{FF2B5EF4-FFF2-40B4-BE49-F238E27FC236}">
                <a16:creationId xmlns:a16="http://schemas.microsoft.com/office/drawing/2014/main" id="{2BCCDEE2-10E0-4FC7-A41B-340EF1324857}"/>
              </a:ext>
            </a:extLst>
          </p:cNvPr>
          <p:cNvSpPr>
            <a:spLocks noGrp="1"/>
          </p:cNvSpPr>
          <p:nvPr>
            <p:ph type="title"/>
          </p:nvPr>
        </p:nvSpPr>
        <p:spPr>
          <a:xfrm>
            <a:off x="468313" y="188913"/>
            <a:ext cx="8229600" cy="1143000"/>
          </a:xfrm>
        </p:spPr>
        <p:txBody>
          <a:bodyPr/>
          <a:lstStyle/>
          <a:p>
            <a:pPr eaLnBrk="1" hangingPunct="1"/>
            <a:r>
              <a:rPr lang="de-AT" altLang="de-DE" sz="2000"/>
              <a:t>Weltmacht Habsburg: „Das Reich, in dem die Sonne nicht unterging ...“</a:t>
            </a:r>
            <a:br>
              <a:rPr lang="de-AT" altLang="de-DE" sz="2000"/>
            </a:br>
            <a:r>
              <a:rPr lang="de-AT" altLang="de-DE" sz="2000"/>
              <a:t>(16. – 18. Jahrhundert)</a:t>
            </a:r>
            <a:br>
              <a:rPr lang="de-AT" altLang="de-DE" sz="2000"/>
            </a:br>
            <a:br>
              <a:rPr lang="de-AT" altLang="de-DE" sz="2000"/>
            </a:br>
            <a:r>
              <a:rPr lang="de-AT" altLang="de-DE" sz="2000"/>
              <a:t>… einstige Größe … als erinnerter Wert … </a:t>
            </a:r>
          </a:p>
        </p:txBody>
      </p:sp>
      <p:pic>
        <p:nvPicPr>
          <p:cNvPr id="34819" name="Inhaltsplatzhalter 7">
            <a:extLst>
              <a:ext uri="{FF2B5EF4-FFF2-40B4-BE49-F238E27FC236}">
                <a16:creationId xmlns:a16="http://schemas.microsoft.com/office/drawing/2014/main" id="{195216A0-A9C0-46A5-BE36-1AC401C05F0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58888" y="1557338"/>
            <a:ext cx="6791325" cy="4813300"/>
          </a:xfrm>
        </p:spPr>
      </p:pic>
      <p:sp>
        <p:nvSpPr>
          <p:cNvPr id="6" name="Rad 5">
            <a:extLst>
              <a:ext uri="{FF2B5EF4-FFF2-40B4-BE49-F238E27FC236}">
                <a16:creationId xmlns:a16="http://schemas.microsoft.com/office/drawing/2014/main" id="{5C29A488-DF90-4E56-9286-CFA335E6DFBA}"/>
              </a:ext>
            </a:extLst>
          </p:cNvPr>
          <p:cNvSpPr/>
          <p:nvPr/>
        </p:nvSpPr>
        <p:spPr>
          <a:xfrm>
            <a:off x="4294982" y="2180431"/>
            <a:ext cx="792162" cy="769938"/>
          </a:xfrm>
          <a:prstGeom prst="donut">
            <a:avLst/>
          </a:prstGeom>
          <a:solidFill>
            <a:srgbClr val="FFFF0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solidFill>
                <a:schemeClr val="tx1"/>
              </a:solidFill>
            </a:endParaRPr>
          </a:p>
        </p:txBody>
      </p:sp>
      <p:sp>
        <p:nvSpPr>
          <p:cNvPr id="8" name="Rad 7">
            <a:extLst>
              <a:ext uri="{FF2B5EF4-FFF2-40B4-BE49-F238E27FC236}">
                <a16:creationId xmlns:a16="http://schemas.microsoft.com/office/drawing/2014/main" id="{18EE7B2F-33E4-48B3-A4A9-8D6295F7B359}"/>
              </a:ext>
            </a:extLst>
          </p:cNvPr>
          <p:cNvSpPr/>
          <p:nvPr/>
        </p:nvSpPr>
        <p:spPr>
          <a:xfrm>
            <a:off x="3851275" y="2349500"/>
            <a:ext cx="720725" cy="719138"/>
          </a:xfrm>
          <a:prstGeom prst="donut">
            <a:avLst/>
          </a:prstGeom>
          <a:solidFill>
            <a:srgbClr val="92D05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solidFill>
                <a:schemeClr val="tx1"/>
              </a:solidFill>
            </a:endParaRPr>
          </a:p>
        </p:txBody>
      </p:sp>
      <p:sp>
        <p:nvSpPr>
          <p:cNvPr id="9" name="Positionsrahmen 8">
            <a:extLst>
              <a:ext uri="{FF2B5EF4-FFF2-40B4-BE49-F238E27FC236}">
                <a16:creationId xmlns:a16="http://schemas.microsoft.com/office/drawing/2014/main" id="{11FA5D5B-E2A1-45C2-8C35-D5646B2CDC39}"/>
              </a:ext>
            </a:extLst>
          </p:cNvPr>
          <p:cNvSpPr/>
          <p:nvPr/>
        </p:nvSpPr>
        <p:spPr>
          <a:xfrm>
            <a:off x="2484438" y="3357563"/>
            <a:ext cx="44450" cy="4445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solidFill>
                <a:schemeClr val="tx1"/>
              </a:solidFill>
            </a:endParaRPr>
          </a:p>
        </p:txBody>
      </p:sp>
      <p:sp>
        <p:nvSpPr>
          <p:cNvPr id="10" name="Positionsrahmen 9">
            <a:extLst>
              <a:ext uri="{FF2B5EF4-FFF2-40B4-BE49-F238E27FC236}">
                <a16:creationId xmlns:a16="http://schemas.microsoft.com/office/drawing/2014/main" id="{46B12072-DD74-4E6B-8D06-B05D15733676}"/>
              </a:ext>
            </a:extLst>
          </p:cNvPr>
          <p:cNvSpPr/>
          <p:nvPr/>
        </p:nvSpPr>
        <p:spPr>
          <a:xfrm>
            <a:off x="1476375" y="2565400"/>
            <a:ext cx="1871663" cy="2808288"/>
          </a:xfrm>
          <a:prstGeom prst="frame">
            <a:avLst/>
          </a:prstGeom>
          <a:solidFill>
            <a:srgbClr val="FFC00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AT">
              <a:solidFill>
                <a:schemeClr val="tx1"/>
              </a:solidFill>
            </a:endParaRPr>
          </a:p>
        </p:txBody>
      </p:sp>
    </p:spTree>
    <p:extLst>
      <p:ext uri="{BB962C8B-B14F-4D97-AF65-F5344CB8AC3E}">
        <p14:creationId xmlns:p14="http://schemas.microsoft.com/office/powerpoint/2010/main" val="15886629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el 1">
            <a:extLst>
              <a:ext uri="{FF2B5EF4-FFF2-40B4-BE49-F238E27FC236}">
                <a16:creationId xmlns:a16="http://schemas.microsoft.com/office/drawing/2014/main" id="{F5E73BDC-92B7-4AC7-A9E5-707F78440768}"/>
              </a:ext>
            </a:extLst>
          </p:cNvPr>
          <p:cNvSpPr>
            <a:spLocks noGrp="1"/>
          </p:cNvSpPr>
          <p:nvPr>
            <p:ph type="title"/>
          </p:nvPr>
        </p:nvSpPr>
        <p:spPr/>
        <p:txBody>
          <a:bodyPr/>
          <a:lstStyle/>
          <a:p>
            <a:pPr eaLnBrk="1" hangingPunct="1"/>
            <a:r>
              <a:rPr lang="de-AT" altLang="de-DE" sz="2400" dirty="0"/>
              <a:t>Franz Joseph I., österreichischer Kaiser und König von Ungarn (1848 – 1916) ... als mystisch überzeichneter „Übervater“ ...</a:t>
            </a:r>
          </a:p>
        </p:txBody>
      </p:sp>
      <p:pic>
        <p:nvPicPr>
          <p:cNvPr id="60419" name="Inhaltsplatzhalter 3">
            <a:extLst>
              <a:ext uri="{FF2B5EF4-FFF2-40B4-BE49-F238E27FC236}">
                <a16:creationId xmlns:a16="http://schemas.microsoft.com/office/drawing/2014/main" id="{5934A722-9E70-4E64-AB7C-FCA691A1235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55875" y="1484313"/>
            <a:ext cx="3671888" cy="5113337"/>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el 1">
            <a:extLst>
              <a:ext uri="{FF2B5EF4-FFF2-40B4-BE49-F238E27FC236}">
                <a16:creationId xmlns:a16="http://schemas.microsoft.com/office/drawing/2014/main" id="{07B4DA40-1BAC-4FD1-987F-C0DABE778DC2}"/>
              </a:ext>
            </a:extLst>
          </p:cNvPr>
          <p:cNvSpPr>
            <a:spLocks noGrp="1"/>
          </p:cNvSpPr>
          <p:nvPr>
            <p:ph type="title"/>
          </p:nvPr>
        </p:nvSpPr>
        <p:spPr>
          <a:xfrm>
            <a:off x="468313" y="260350"/>
            <a:ext cx="8229600" cy="647700"/>
          </a:xfrm>
        </p:spPr>
        <p:txBody>
          <a:bodyPr/>
          <a:lstStyle/>
          <a:p>
            <a:r>
              <a:rPr lang="de-AT" altLang="de-DE" sz="2400" dirty="0"/>
              <a:t>Titulatur Franz </a:t>
            </a:r>
            <a:r>
              <a:rPr lang="de-AT" altLang="de-DE" sz="2400" dirty="0" err="1"/>
              <a:t>Joseph´s</a:t>
            </a:r>
            <a:r>
              <a:rPr lang="de-AT" altLang="de-DE" sz="2400" dirty="0"/>
              <a:t> I. .. – „Von Gottes Gnaden“ (1848 - 1916)</a:t>
            </a:r>
          </a:p>
        </p:txBody>
      </p:sp>
      <p:pic>
        <p:nvPicPr>
          <p:cNvPr id="61443" name="Inhaltsplatzhalter 3">
            <a:extLst>
              <a:ext uri="{FF2B5EF4-FFF2-40B4-BE49-F238E27FC236}">
                <a16:creationId xmlns:a16="http://schemas.microsoft.com/office/drawing/2014/main" id="{6AE3D51B-F7BC-4421-9884-96176E5B85E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39975" y="908050"/>
            <a:ext cx="4248150" cy="5732463"/>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F94C627-FA5E-4988-9950-BC6AEB101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190" y="282371"/>
            <a:ext cx="7525242" cy="5810925"/>
          </a:xfrm>
          <a:prstGeom prst="rect">
            <a:avLst/>
          </a:prstGeom>
        </p:spPr>
      </p:pic>
      <p:sp>
        <p:nvSpPr>
          <p:cNvPr id="5" name="Rechteck 4">
            <a:extLst>
              <a:ext uri="{FF2B5EF4-FFF2-40B4-BE49-F238E27FC236}">
                <a16:creationId xmlns:a16="http://schemas.microsoft.com/office/drawing/2014/main" id="{6AFF0B34-9C57-4129-BA58-0218C37F8B76}"/>
              </a:ext>
            </a:extLst>
          </p:cNvPr>
          <p:cNvSpPr/>
          <p:nvPr/>
        </p:nvSpPr>
        <p:spPr>
          <a:xfrm>
            <a:off x="3131840" y="6227439"/>
            <a:ext cx="2739853" cy="307777"/>
          </a:xfrm>
          <a:prstGeom prst="rect">
            <a:avLst/>
          </a:prstGeom>
        </p:spPr>
        <p:txBody>
          <a:bodyPr wrap="none">
            <a:spAutoFit/>
          </a:bodyPr>
          <a:lstStyle/>
          <a:p>
            <a:r>
              <a:rPr lang="de-AT" sz="1400" dirty="0"/>
              <a:t>Österreich-Ungarn im Jahr 1899</a:t>
            </a:r>
          </a:p>
        </p:txBody>
      </p:sp>
    </p:spTree>
    <p:extLst>
      <p:ext uri="{BB962C8B-B14F-4D97-AF65-F5344CB8AC3E}">
        <p14:creationId xmlns:p14="http://schemas.microsoft.com/office/powerpoint/2010/main" val="38844221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el 1">
            <a:extLst>
              <a:ext uri="{FF2B5EF4-FFF2-40B4-BE49-F238E27FC236}">
                <a16:creationId xmlns:a16="http://schemas.microsoft.com/office/drawing/2014/main" id="{D644CF07-660A-4FED-95C4-9C6397324BC8}"/>
              </a:ext>
            </a:extLst>
          </p:cNvPr>
          <p:cNvSpPr>
            <a:spLocks noGrp="1"/>
          </p:cNvSpPr>
          <p:nvPr>
            <p:ph type="title"/>
          </p:nvPr>
        </p:nvSpPr>
        <p:spPr>
          <a:xfrm>
            <a:off x="468313" y="5805488"/>
            <a:ext cx="8229600" cy="431800"/>
          </a:xfrm>
        </p:spPr>
        <p:txBody>
          <a:bodyPr/>
          <a:lstStyle/>
          <a:p>
            <a:pPr>
              <a:defRPr/>
            </a:pPr>
            <a:r>
              <a:rPr lang="de-AT" altLang="de-DE" sz="1800" dirty="0">
                <a:latin typeface="+mn-lt"/>
              </a:rPr>
              <a:t>Kaiser Karl I. (1887 – 1922, reg. 1916 – 1918, der letzte österreichische Kaiser - seliggesprochen 2003)</a:t>
            </a:r>
          </a:p>
        </p:txBody>
      </p:sp>
      <p:pic>
        <p:nvPicPr>
          <p:cNvPr id="62467" name="Picture 2">
            <a:extLst>
              <a:ext uri="{FF2B5EF4-FFF2-40B4-BE49-F238E27FC236}">
                <a16:creationId xmlns:a16="http://schemas.microsoft.com/office/drawing/2014/main" id="{4B1FAADF-1883-48B2-ACCC-C8BCDA67B3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332656"/>
            <a:ext cx="3744912"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hteck 1">
            <a:extLst>
              <a:ext uri="{FF2B5EF4-FFF2-40B4-BE49-F238E27FC236}">
                <a16:creationId xmlns:a16="http://schemas.microsoft.com/office/drawing/2014/main" id="{F454D169-D315-426B-BD09-35F255978E09}"/>
              </a:ext>
            </a:extLst>
          </p:cNvPr>
          <p:cNvSpPr>
            <a:spLocks noChangeArrowheads="1"/>
          </p:cNvSpPr>
          <p:nvPr/>
        </p:nvSpPr>
        <p:spPr bwMode="auto">
          <a:xfrm>
            <a:off x="250825" y="2492375"/>
            <a:ext cx="8280400" cy="2770188"/>
          </a:xfrm>
          <a:prstGeom prst="rect">
            <a:avLst/>
          </a:prstGeom>
          <a:noFill/>
          <a:ln w="9525">
            <a:noFill/>
            <a:miter lim="800000"/>
            <a:headEnd/>
            <a:tailEnd/>
          </a:ln>
        </p:spPr>
        <p:txBody>
          <a:bodyPr>
            <a:spAutoFit/>
          </a:bodyPr>
          <a:lstStyle/>
          <a:p>
            <a:pPr algn="ctr" eaLnBrk="1" fontAlgn="auto" hangingPunct="1">
              <a:spcBef>
                <a:spcPts val="0"/>
              </a:spcBef>
              <a:spcAft>
                <a:spcPts val="0"/>
              </a:spcAft>
              <a:defRPr/>
            </a:pPr>
            <a:r>
              <a:rPr lang="de-DE" altLang="de-DE" sz="2800" b="1" dirty="0">
                <a:solidFill>
                  <a:schemeClr val="accent6">
                    <a:lumMod val="75000"/>
                  </a:schemeClr>
                </a:solidFill>
                <a:latin typeface="+mj-lt"/>
                <a:cs typeface="+mn-cs"/>
              </a:rPr>
              <a:t>IV. Reformation, Gegenreformation und</a:t>
            </a:r>
          </a:p>
          <a:p>
            <a:pPr algn="ctr" eaLnBrk="1" fontAlgn="auto" hangingPunct="1">
              <a:spcBef>
                <a:spcPts val="0"/>
              </a:spcBef>
              <a:spcAft>
                <a:spcPts val="0"/>
              </a:spcAft>
              <a:defRPr/>
            </a:pPr>
            <a:r>
              <a:rPr lang="de-DE" altLang="de-DE" sz="2800" b="1" dirty="0">
                <a:solidFill>
                  <a:schemeClr val="accent6">
                    <a:lumMod val="75000"/>
                  </a:schemeClr>
                </a:solidFill>
                <a:latin typeface="+mj-lt"/>
                <a:cs typeface="+mn-cs"/>
              </a:rPr>
              <a:t>Katholizismus in Österreich …</a:t>
            </a:r>
          </a:p>
          <a:p>
            <a:pPr algn="ctr" eaLnBrk="1" fontAlgn="auto" hangingPunct="1">
              <a:spcBef>
                <a:spcPts val="0"/>
              </a:spcBef>
              <a:spcAft>
                <a:spcPts val="0"/>
              </a:spcAft>
              <a:defRPr/>
            </a:pPr>
            <a:endParaRPr lang="de-DE" altLang="de-DE" sz="2800" b="1" dirty="0">
              <a:solidFill>
                <a:schemeClr val="accent6">
                  <a:lumMod val="75000"/>
                </a:schemeClr>
              </a:solidFill>
              <a:latin typeface="+mj-lt"/>
              <a:cs typeface="+mn-cs"/>
            </a:endParaRPr>
          </a:p>
          <a:p>
            <a:pPr algn="ctr" eaLnBrk="1" fontAlgn="auto" hangingPunct="1">
              <a:spcBef>
                <a:spcPts val="0"/>
              </a:spcBef>
              <a:spcAft>
                <a:spcPts val="0"/>
              </a:spcAft>
              <a:defRPr/>
            </a:pPr>
            <a:endParaRPr lang="de-DE" altLang="de-DE" sz="2400" b="1" dirty="0">
              <a:solidFill>
                <a:schemeClr val="accent6">
                  <a:lumMod val="75000"/>
                </a:schemeClr>
              </a:solidFill>
              <a:latin typeface="+mn-lt"/>
              <a:cs typeface="+mn-cs"/>
            </a:endParaRPr>
          </a:p>
          <a:p>
            <a:pPr algn="ctr" eaLnBrk="1" fontAlgn="auto" hangingPunct="1">
              <a:spcBef>
                <a:spcPts val="0"/>
              </a:spcBef>
              <a:spcAft>
                <a:spcPts val="0"/>
              </a:spcAft>
              <a:defRPr/>
            </a:pPr>
            <a:endParaRPr lang="de-DE" altLang="de-DE" sz="2400" b="1" dirty="0">
              <a:latin typeface="+mn-lt"/>
              <a:cs typeface="+mn-cs"/>
            </a:endParaRPr>
          </a:p>
          <a:p>
            <a:pPr algn="ctr" eaLnBrk="1" fontAlgn="auto" hangingPunct="1">
              <a:spcBef>
                <a:spcPts val="0"/>
              </a:spcBef>
              <a:spcAft>
                <a:spcPts val="0"/>
              </a:spcAft>
              <a:defRPr/>
            </a:pPr>
            <a:endParaRPr lang="de-AT" altLang="de-DE" sz="2400" dirty="0">
              <a:latin typeface="+mn-lt"/>
              <a:cs typeface="+mn-cs"/>
            </a:endParaRPr>
          </a:p>
          <a:p>
            <a:pPr algn="ctr" eaLnBrk="1" fontAlgn="auto" hangingPunct="1">
              <a:spcBef>
                <a:spcPts val="0"/>
              </a:spcBef>
              <a:spcAft>
                <a:spcPts val="0"/>
              </a:spcAft>
              <a:defRPr/>
            </a:pPr>
            <a:endParaRPr lang="de-DE" altLang="de-DE" b="1" dirty="0">
              <a:latin typeface="+mn-lt"/>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el 1">
            <a:extLst>
              <a:ext uri="{FF2B5EF4-FFF2-40B4-BE49-F238E27FC236}">
                <a16:creationId xmlns:a16="http://schemas.microsoft.com/office/drawing/2014/main" id="{4BC6CD9B-20CD-490A-87E6-74EFF7E0C74C}"/>
              </a:ext>
            </a:extLst>
          </p:cNvPr>
          <p:cNvSpPr>
            <a:spLocks noGrp="1"/>
          </p:cNvSpPr>
          <p:nvPr>
            <p:ph type="title"/>
          </p:nvPr>
        </p:nvSpPr>
        <p:spPr>
          <a:xfrm>
            <a:off x="250825" y="188913"/>
            <a:ext cx="8713788" cy="993775"/>
          </a:xfrm>
        </p:spPr>
        <p:txBody>
          <a:bodyPr/>
          <a:lstStyle/>
          <a:p>
            <a:pPr eaLnBrk="1" hangingPunct="1"/>
            <a:r>
              <a:rPr lang="de-AT" altLang="de-DE" sz="2000"/>
              <a:t>Kaiser Ferdinand II. (1619 – 1637) – „Habsburg“ im Dienste des Katholizismus … der Gegenreformation … und … der „Dreißigjährige Krieg“</a:t>
            </a:r>
          </a:p>
        </p:txBody>
      </p:sp>
      <p:pic>
        <p:nvPicPr>
          <p:cNvPr id="66563" name="Inhaltsplatzhalter 3">
            <a:extLst>
              <a:ext uri="{FF2B5EF4-FFF2-40B4-BE49-F238E27FC236}">
                <a16:creationId xmlns:a16="http://schemas.microsoft.com/office/drawing/2014/main" id="{4CC88A8D-EB0C-4D99-AA61-243641DF3D4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1412875"/>
            <a:ext cx="3671887" cy="5221288"/>
          </a:xfrm>
        </p:spPr>
      </p:pic>
      <p:sp>
        <p:nvSpPr>
          <p:cNvPr id="66564" name="Textfeld 5">
            <a:extLst>
              <a:ext uri="{FF2B5EF4-FFF2-40B4-BE49-F238E27FC236}">
                <a16:creationId xmlns:a16="http://schemas.microsoft.com/office/drawing/2014/main" id="{E0881DF1-6ECA-4AC2-9139-6CE84A170403}"/>
              </a:ext>
            </a:extLst>
          </p:cNvPr>
          <p:cNvSpPr txBox="1">
            <a:spLocks noChangeArrowheads="1"/>
          </p:cNvSpPr>
          <p:nvPr/>
        </p:nvSpPr>
        <p:spPr bwMode="auto">
          <a:xfrm>
            <a:off x="4427538" y="5589588"/>
            <a:ext cx="45370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AT" altLang="de-DE"/>
              <a:t>„ … aber heiszt es von einem hartkopf, der keine vernunft annimmt, man musz ihn katholisch machen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feld 3">
            <a:extLst>
              <a:ext uri="{FF2B5EF4-FFF2-40B4-BE49-F238E27FC236}">
                <a16:creationId xmlns:a16="http://schemas.microsoft.com/office/drawing/2014/main" id="{D64FC8FC-1F70-4A0D-A859-3A4AFA587396}"/>
              </a:ext>
            </a:extLst>
          </p:cNvPr>
          <p:cNvSpPr txBox="1">
            <a:spLocks noChangeArrowheads="1"/>
          </p:cNvSpPr>
          <p:nvPr/>
        </p:nvSpPr>
        <p:spPr bwMode="auto">
          <a:xfrm>
            <a:off x="1042988" y="2205038"/>
            <a:ext cx="185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de-AT" altLang="de-DE"/>
          </a:p>
        </p:txBody>
      </p:sp>
      <p:sp>
        <p:nvSpPr>
          <p:cNvPr id="7" name="Rechteck 6">
            <a:extLst>
              <a:ext uri="{FF2B5EF4-FFF2-40B4-BE49-F238E27FC236}">
                <a16:creationId xmlns:a16="http://schemas.microsoft.com/office/drawing/2014/main" id="{F6E2300A-8F76-45C0-8839-668683724EAB}"/>
              </a:ext>
            </a:extLst>
          </p:cNvPr>
          <p:cNvSpPr/>
          <p:nvPr/>
        </p:nvSpPr>
        <p:spPr>
          <a:xfrm>
            <a:off x="0" y="461449"/>
            <a:ext cx="9144000" cy="1200150"/>
          </a:xfrm>
          <a:prstGeom prst="rect">
            <a:avLst/>
          </a:prstGeom>
        </p:spPr>
        <p:txBody>
          <a:bodyPr>
            <a:spAutoFit/>
          </a:bodyPr>
          <a:lstStyle/>
          <a:p>
            <a:pPr eaLnBrk="1" fontAlgn="auto" hangingPunct="1">
              <a:spcAft>
                <a:spcPts val="0"/>
              </a:spcAft>
              <a:buFont typeface="Arial" pitchFamily="34" charset="0"/>
              <a:buNone/>
              <a:defRPr/>
            </a:pPr>
            <a:r>
              <a:rPr lang="de-DE" b="1" dirty="0">
                <a:solidFill>
                  <a:schemeClr val="accent6">
                    <a:lumMod val="75000"/>
                  </a:schemeClr>
                </a:solidFill>
                <a:latin typeface="Arial" charset="0"/>
                <a:cs typeface="Arial" charset="0"/>
              </a:rPr>
              <a:t>VIII. Die Zweite Republik (seit 1945) …</a:t>
            </a:r>
            <a:endParaRPr lang="de-DE" dirty="0">
              <a:latin typeface="Arial" charset="0"/>
              <a:cs typeface="Arial" charset="0"/>
            </a:endParaRPr>
          </a:p>
          <a:p>
            <a:pPr eaLnBrk="1" fontAlgn="auto" hangingPunct="1">
              <a:spcAft>
                <a:spcPts val="0"/>
              </a:spcAft>
              <a:buFont typeface="Arial" pitchFamily="34" charset="0"/>
              <a:buNone/>
              <a:defRPr/>
            </a:pPr>
            <a:r>
              <a:rPr lang="de-DE" dirty="0">
                <a:latin typeface="Arial" charset="0"/>
                <a:cs typeface="Arial" charset="0"/>
              </a:rPr>
              <a:t>Wiederaufbau - „Der Staat, den (plötzlich) alle wollten! - Die „Nation Österreich“ entsteht  Auf Grundlage der sogenannten „Opferthese“ – Aufarbeitung der Geschichte sein 1986 ff. ...</a:t>
            </a:r>
          </a:p>
        </p:txBody>
      </p:sp>
      <p:sp>
        <p:nvSpPr>
          <p:cNvPr id="8" name="Rechteck 7">
            <a:extLst>
              <a:ext uri="{FF2B5EF4-FFF2-40B4-BE49-F238E27FC236}">
                <a16:creationId xmlns:a16="http://schemas.microsoft.com/office/drawing/2014/main" id="{A613EB70-BD3B-4329-8B0F-1A992F028C3D}"/>
              </a:ext>
            </a:extLst>
          </p:cNvPr>
          <p:cNvSpPr/>
          <p:nvPr/>
        </p:nvSpPr>
        <p:spPr>
          <a:xfrm>
            <a:off x="0" y="1881981"/>
            <a:ext cx="10476656" cy="646331"/>
          </a:xfrm>
          <a:prstGeom prst="rect">
            <a:avLst/>
          </a:prstGeom>
        </p:spPr>
        <p:txBody>
          <a:bodyPr wrap="square">
            <a:spAutoFit/>
          </a:bodyPr>
          <a:lstStyle/>
          <a:p>
            <a:pPr eaLnBrk="1" fontAlgn="auto" hangingPunct="1">
              <a:spcAft>
                <a:spcPts val="0"/>
              </a:spcAft>
              <a:buFont typeface="Arial" pitchFamily="34" charset="0"/>
              <a:buNone/>
              <a:defRPr/>
            </a:pPr>
            <a:r>
              <a:rPr lang="de-DE" b="1" dirty="0">
                <a:solidFill>
                  <a:schemeClr val="accent6">
                    <a:lumMod val="75000"/>
                  </a:schemeClr>
                </a:solidFill>
                <a:latin typeface="Arial" charset="0"/>
                <a:cs typeface="Arial" charset="0"/>
              </a:rPr>
              <a:t>IX. Österreich und die EU … </a:t>
            </a:r>
          </a:p>
          <a:p>
            <a:pPr eaLnBrk="1" fontAlgn="auto" hangingPunct="1">
              <a:spcAft>
                <a:spcPts val="0"/>
              </a:spcAft>
              <a:buFont typeface="Arial" pitchFamily="34" charset="0"/>
              <a:buNone/>
              <a:defRPr/>
            </a:pPr>
            <a:r>
              <a:rPr lang="de-DE" dirty="0">
                <a:latin typeface="Arial" charset="0"/>
                <a:cs typeface="Arial" charset="0"/>
              </a:rPr>
              <a:t> Endlich wieder Teil eines großen Ganzen … Oder: „Jetzt sind wir wieder wer (=jemand)!“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el 1">
            <a:extLst>
              <a:ext uri="{FF2B5EF4-FFF2-40B4-BE49-F238E27FC236}">
                <a16:creationId xmlns:a16="http://schemas.microsoft.com/office/drawing/2014/main" id="{6EA63001-A3F6-4368-93C4-1C6A72E8E620}"/>
              </a:ext>
            </a:extLst>
          </p:cNvPr>
          <p:cNvSpPr>
            <a:spLocks noGrp="1" noChangeArrowheads="1"/>
          </p:cNvSpPr>
          <p:nvPr>
            <p:ph type="title"/>
          </p:nvPr>
        </p:nvSpPr>
        <p:spPr/>
        <p:txBody>
          <a:bodyPr/>
          <a:lstStyle/>
          <a:p>
            <a:r>
              <a:rPr lang="de-AT" altLang="de-DE" sz="2000"/>
              <a:t>Strafvollzug zur Zeit der Gegenreformation in den „österreichischen Ländern“</a:t>
            </a:r>
            <a:br>
              <a:rPr lang="de-AT" altLang="de-DE" sz="2000"/>
            </a:br>
            <a:r>
              <a:rPr lang="de-AT" altLang="de-DE" sz="2000"/>
              <a:t>Kollektive „Sozialdisziplinierung“ als „Schauspiel des Todes“</a:t>
            </a:r>
            <a:br>
              <a:rPr lang="de-AT" altLang="de-DE" sz="2000"/>
            </a:br>
            <a:r>
              <a:rPr lang="de-AT" altLang="de-DE" sz="2000"/>
              <a:t> (um 1620) </a:t>
            </a:r>
          </a:p>
        </p:txBody>
      </p:sp>
      <p:pic>
        <p:nvPicPr>
          <p:cNvPr id="79875" name="Inhaltsplatzhalter 4">
            <a:extLst>
              <a:ext uri="{FF2B5EF4-FFF2-40B4-BE49-F238E27FC236}">
                <a16:creationId xmlns:a16="http://schemas.microsoft.com/office/drawing/2014/main" id="{157DB828-02F9-4EE3-BD84-A3F5787EEF9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92275" y="1844675"/>
            <a:ext cx="5826125" cy="3930650"/>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809E13BE-EA4B-4744-95D7-0682A85AC904}"/>
              </a:ext>
            </a:extLst>
          </p:cNvPr>
          <p:cNvSpPr>
            <a:spLocks noGrp="1"/>
          </p:cNvSpPr>
          <p:nvPr>
            <p:ph type="title"/>
          </p:nvPr>
        </p:nvSpPr>
        <p:spPr/>
        <p:txBody>
          <a:bodyPr/>
          <a:lstStyle/>
          <a:p>
            <a:r>
              <a:rPr lang="de-AT" altLang="de-DE" sz="2400" dirty="0"/>
              <a:t>… Blutgericht auf dem Altstädter-Ring in Prag, 1621 …</a:t>
            </a:r>
            <a:br>
              <a:rPr lang="de-AT" altLang="de-DE" sz="2400" dirty="0"/>
            </a:br>
            <a:br>
              <a:rPr lang="de-AT" altLang="de-DE" sz="2400" dirty="0"/>
            </a:br>
            <a:r>
              <a:rPr lang="de-AT" altLang="de-DE" sz="2400" dirty="0"/>
              <a:t>das „Schauspiel“ des Todes … und ... Sozialdisziplinierung ... </a:t>
            </a:r>
          </a:p>
        </p:txBody>
      </p:sp>
      <p:pic>
        <p:nvPicPr>
          <p:cNvPr id="69635" name="Inhaltsplatzhalter 3">
            <a:extLst>
              <a:ext uri="{FF2B5EF4-FFF2-40B4-BE49-F238E27FC236}">
                <a16:creationId xmlns:a16="http://schemas.microsoft.com/office/drawing/2014/main" id="{202C2A77-7C06-4332-A539-756D1C34353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771775" y="1782763"/>
            <a:ext cx="3529013" cy="4803775"/>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a:extLst>
              <a:ext uri="{FF2B5EF4-FFF2-40B4-BE49-F238E27FC236}">
                <a16:creationId xmlns:a16="http://schemas.microsoft.com/office/drawing/2014/main" id="{965FACBB-ABA0-48ED-9956-B5626662FF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268413"/>
            <a:ext cx="6911975" cy="490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eck 3">
            <a:extLst>
              <a:ext uri="{FF2B5EF4-FFF2-40B4-BE49-F238E27FC236}">
                <a16:creationId xmlns:a16="http://schemas.microsoft.com/office/drawing/2014/main" id="{0A417545-7D9D-4D13-B3DB-00BFD1E924DA}"/>
              </a:ext>
            </a:extLst>
          </p:cNvPr>
          <p:cNvSpPr/>
          <p:nvPr/>
        </p:nvSpPr>
        <p:spPr>
          <a:xfrm>
            <a:off x="1116013" y="6381750"/>
            <a:ext cx="6400800" cy="368300"/>
          </a:xfrm>
          <a:prstGeom prst="rect">
            <a:avLst/>
          </a:prstGeom>
        </p:spPr>
        <p:txBody>
          <a:bodyPr wrap="none">
            <a:spAutoFit/>
          </a:bodyPr>
          <a:lstStyle/>
          <a:p>
            <a:pPr>
              <a:defRPr/>
            </a:pPr>
            <a:r>
              <a:rPr lang="de-AT" dirty="0">
                <a:latin typeface="+mn-lt"/>
              </a:rPr>
              <a:t>Jesuitenkirche Wien, 1623 -1631, Innenansicht Richtung Hochaltar</a:t>
            </a:r>
          </a:p>
        </p:txBody>
      </p:sp>
      <p:sp>
        <p:nvSpPr>
          <p:cNvPr id="5" name="Textfeld 4">
            <a:extLst>
              <a:ext uri="{FF2B5EF4-FFF2-40B4-BE49-F238E27FC236}">
                <a16:creationId xmlns:a16="http://schemas.microsoft.com/office/drawing/2014/main" id="{11181194-5C76-47BA-BB90-F05AE1B8C756}"/>
              </a:ext>
            </a:extLst>
          </p:cNvPr>
          <p:cNvSpPr txBox="1"/>
          <p:nvPr/>
        </p:nvSpPr>
        <p:spPr>
          <a:xfrm>
            <a:off x="1116013" y="260350"/>
            <a:ext cx="6804025" cy="708025"/>
          </a:xfrm>
          <a:prstGeom prst="rect">
            <a:avLst/>
          </a:prstGeom>
          <a:noFill/>
        </p:spPr>
        <p:txBody>
          <a:bodyPr wrap="none">
            <a:spAutoFit/>
          </a:bodyPr>
          <a:lstStyle/>
          <a:p>
            <a:pPr>
              <a:defRPr/>
            </a:pPr>
            <a:r>
              <a:rPr lang="de-AT" sz="2000" dirty="0">
                <a:latin typeface="+mn-lt"/>
              </a:rPr>
              <a:t>Barocke Prachtentfaltung als gegenreformatorischen Programm</a:t>
            </a:r>
          </a:p>
          <a:p>
            <a:pPr>
              <a:defRPr/>
            </a:pPr>
            <a:r>
              <a:rPr lang="de-AT" sz="2000" dirty="0">
                <a:latin typeface="+mn-lt"/>
              </a:rPr>
              <a:t>Barockarchitektur als Vorahnung auf die Pracht des Paradieses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el 1">
            <a:extLst>
              <a:ext uri="{FF2B5EF4-FFF2-40B4-BE49-F238E27FC236}">
                <a16:creationId xmlns:a16="http://schemas.microsoft.com/office/drawing/2014/main" id="{B3777E96-4187-43A3-BA25-20CC1A6A1253}"/>
              </a:ext>
            </a:extLst>
          </p:cNvPr>
          <p:cNvSpPr>
            <a:spLocks noGrp="1"/>
          </p:cNvSpPr>
          <p:nvPr>
            <p:ph type="title"/>
          </p:nvPr>
        </p:nvSpPr>
        <p:spPr>
          <a:xfrm>
            <a:off x="468313" y="0"/>
            <a:ext cx="8229600" cy="1143000"/>
          </a:xfrm>
        </p:spPr>
        <p:txBody>
          <a:bodyPr/>
          <a:lstStyle/>
          <a:p>
            <a:r>
              <a:rPr lang="de-AT" altLang="de-DE" sz="2400"/>
              <a:t>Glaubensbekenntnisse in Europa im 16. Jahrhundert</a:t>
            </a:r>
          </a:p>
        </p:txBody>
      </p:sp>
      <p:pic>
        <p:nvPicPr>
          <p:cNvPr id="75779" name="Inhaltsplatzhalter 3">
            <a:extLst>
              <a:ext uri="{FF2B5EF4-FFF2-40B4-BE49-F238E27FC236}">
                <a16:creationId xmlns:a16="http://schemas.microsoft.com/office/drawing/2014/main" id="{A8E87903-4002-4365-9A50-DEA468CC899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0825" y="908050"/>
            <a:ext cx="8677275" cy="5864225"/>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B7059C5-FD05-4C1E-BA53-B6332A0A9C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101" y="603755"/>
            <a:ext cx="8541798" cy="4803119"/>
          </a:xfrm>
          <a:prstGeom prst="rect">
            <a:avLst/>
          </a:prstGeom>
        </p:spPr>
      </p:pic>
      <p:sp>
        <p:nvSpPr>
          <p:cNvPr id="4" name="Rechteck 3">
            <a:extLst>
              <a:ext uri="{FF2B5EF4-FFF2-40B4-BE49-F238E27FC236}">
                <a16:creationId xmlns:a16="http://schemas.microsoft.com/office/drawing/2014/main" id="{CDE4AC8C-357A-4D13-9955-BCA4AD9724C8}"/>
              </a:ext>
            </a:extLst>
          </p:cNvPr>
          <p:cNvSpPr/>
          <p:nvPr/>
        </p:nvSpPr>
        <p:spPr>
          <a:xfrm>
            <a:off x="301101" y="5731025"/>
            <a:ext cx="8541798" cy="523220"/>
          </a:xfrm>
          <a:prstGeom prst="rect">
            <a:avLst/>
          </a:prstGeom>
        </p:spPr>
        <p:txBody>
          <a:bodyPr wrap="square">
            <a:spAutoFit/>
          </a:bodyPr>
          <a:lstStyle/>
          <a:p>
            <a:r>
              <a:rPr lang="de-AT" sz="1400" dirty="0"/>
              <a:t>Das verkörperte Pflichtgefühl: Kaiser Franz Joseph I. (1830-1916) auf einer Bildpostkarte zum 50. Thronjubiläum 1898 </a:t>
            </a:r>
          </a:p>
        </p:txBody>
      </p:sp>
    </p:spTree>
    <p:extLst>
      <p:ext uri="{BB962C8B-B14F-4D97-AF65-F5344CB8AC3E}">
        <p14:creationId xmlns:p14="http://schemas.microsoft.com/office/powerpoint/2010/main" val="5600107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C36DB63-BCA5-4FA9-8749-54D4F88B14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965" y="722052"/>
            <a:ext cx="3367443" cy="5413896"/>
          </a:xfrm>
          <a:prstGeom prst="rect">
            <a:avLst/>
          </a:prstGeom>
        </p:spPr>
      </p:pic>
      <p:sp>
        <p:nvSpPr>
          <p:cNvPr id="4" name="Rechteck 3">
            <a:extLst>
              <a:ext uri="{FF2B5EF4-FFF2-40B4-BE49-F238E27FC236}">
                <a16:creationId xmlns:a16="http://schemas.microsoft.com/office/drawing/2014/main" id="{187626AF-C9D9-41F4-B19A-22AA7EA96D62}"/>
              </a:ext>
            </a:extLst>
          </p:cNvPr>
          <p:cNvSpPr/>
          <p:nvPr/>
        </p:nvSpPr>
        <p:spPr>
          <a:xfrm>
            <a:off x="3779912" y="5181841"/>
            <a:ext cx="4502627" cy="954107"/>
          </a:xfrm>
          <a:prstGeom prst="rect">
            <a:avLst/>
          </a:prstGeom>
        </p:spPr>
        <p:txBody>
          <a:bodyPr wrap="square">
            <a:spAutoFit/>
          </a:bodyPr>
          <a:lstStyle/>
          <a:p>
            <a:r>
              <a:rPr lang="de-AT" sz="1400" dirty="0"/>
              <a:t>18. August 1855, Rom. Ein zentrales Dokument des </a:t>
            </a:r>
            <a:r>
              <a:rPr lang="de-AT" sz="1400" dirty="0" err="1"/>
              <a:t>franzisko</a:t>
            </a:r>
            <a:r>
              <a:rPr lang="de-AT" sz="1400" dirty="0"/>
              <a:t>- </a:t>
            </a:r>
            <a:r>
              <a:rPr lang="de-AT" sz="1400" dirty="0" err="1"/>
              <a:t>josephinischen</a:t>
            </a:r>
            <a:r>
              <a:rPr lang="de-AT" sz="1400" dirty="0"/>
              <a:t> Neoabsolutismus: Das von Kardinal Rauscher und dem päpstlichen Nuntius </a:t>
            </a:r>
            <a:r>
              <a:rPr lang="de-AT" sz="1400" dirty="0" err="1"/>
              <a:t>Viale-Prelà</a:t>
            </a:r>
            <a:r>
              <a:rPr lang="de-AT" sz="1400" dirty="0"/>
              <a:t> unterzeichnete Konkordat. </a:t>
            </a:r>
          </a:p>
        </p:txBody>
      </p:sp>
      <p:pic>
        <p:nvPicPr>
          <p:cNvPr id="6" name="Grafik 5">
            <a:extLst>
              <a:ext uri="{FF2B5EF4-FFF2-40B4-BE49-F238E27FC236}">
                <a16:creationId xmlns:a16="http://schemas.microsoft.com/office/drawing/2014/main" id="{F4C3F9AB-8398-47FF-9FB0-5B4C61712B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9912" y="719596"/>
            <a:ext cx="5246334" cy="3679056"/>
          </a:xfrm>
          <a:prstGeom prst="rect">
            <a:avLst/>
          </a:prstGeom>
        </p:spPr>
      </p:pic>
    </p:spTree>
    <p:extLst>
      <p:ext uri="{BB962C8B-B14F-4D97-AF65-F5344CB8AC3E}">
        <p14:creationId xmlns:p14="http://schemas.microsoft.com/office/powerpoint/2010/main" val="40165030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hteck 1">
            <a:extLst>
              <a:ext uri="{FF2B5EF4-FFF2-40B4-BE49-F238E27FC236}">
                <a16:creationId xmlns:a16="http://schemas.microsoft.com/office/drawing/2014/main" id="{24A22F37-F1C9-4A53-BBB2-4EEA2EBF4C79}"/>
              </a:ext>
            </a:extLst>
          </p:cNvPr>
          <p:cNvSpPr>
            <a:spLocks noChangeArrowheads="1"/>
          </p:cNvSpPr>
          <p:nvPr/>
        </p:nvSpPr>
        <p:spPr bwMode="auto">
          <a:xfrm>
            <a:off x="250825" y="2565400"/>
            <a:ext cx="8280400" cy="2031325"/>
          </a:xfrm>
          <a:prstGeom prst="rect">
            <a:avLst/>
          </a:prstGeom>
          <a:noFill/>
          <a:ln w="9525">
            <a:noFill/>
            <a:miter lim="800000"/>
            <a:headEnd/>
            <a:tailEnd/>
          </a:ln>
        </p:spPr>
        <p:txBody>
          <a:bodyPr>
            <a:spAutoFit/>
          </a:bodyPr>
          <a:lstStyle/>
          <a:p>
            <a:pPr algn="ctr" eaLnBrk="1" fontAlgn="auto" hangingPunct="1">
              <a:spcBef>
                <a:spcPts val="0"/>
              </a:spcBef>
              <a:spcAft>
                <a:spcPts val="0"/>
              </a:spcAft>
              <a:defRPr/>
            </a:pPr>
            <a:r>
              <a:rPr lang="de-DE" altLang="de-DE" sz="2800" b="1" dirty="0">
                <a:solidFill>
                  <a:schemeClr val="accent6">
                    <a:lumMod val="75000"/>
                  </a:schemeClr>
                </a:solidFill>
                <a:latin typeface="+mn-lt"/>
                <a:cs typeface="+mn-cs"/>
              </a:rPr>
              <a:t>V. 1918: Das Ende der Monarchie …</a:t>
            </a:r>
          </a:p>
          <a:p>
            <a:pPr algn="ctr" eaLnBrk="1" fontAlgn="auto" hangingPunct="1">
              <a:spcBef>
                <a:spcPts val="0"/>
              </a:spcBef>
              <a:spcAft>
                <a:spcPts val="0"/>
              </a:spcAft>
              <a:defRPr/>
            </a:pPr>
            <a:endParaRPr lang="de-DE" altLang="de-DE" sz="2800" b="1" dirty="0">
              <a:solidFill>
                <a:schemeClr val="accent6">
                  <a:lumMod val="75000"/>
                </a:schemeClr>
              </a:solidFill>
              <a:latin typeface="+mn-lt"/>
              <a:cs typeface="+mn-cs"/>
            </a:endParaRPr>
          </a:p>
          <a:p>
            <a:pPr algn="ctr" eaLnBrk="1" fontAlgn="auto" hangingPunct="1">
              <a:spcBef>
                <a:spcPts val="0"/>
              </a:spcBef>
              <a:spcAft>
                <a:spcPts val="0"/>
              </a:spcAft>
              <a:defRPr/>
            </a:pPr>
            <a:r>
              <a:rPr lang="de-DE" sz="2800" b="1" dirty="0">
                <a:latin typeface="+mj-lt"/>
                <a:cs typeface="Arial" charset="0"/>
              </a:rPr>
              <a:t>„Der Rest ist Österreich …“</a:t>
            </a:r>
            <a:endParaRPr lang="de-DE" altLang="de-DE" sz="2800" b="1" dirty="0">
              <a:solidFill>
                <a:schemeClr val="accent6">
                  <a:lumMod val="75000"/>
                </a:schemeClr>
              </a:solidFill>
              <a:latin typeface="+mj-lt"/>
              <a:cs typeface="+mn-cs"/>
            </a:endParaRPr>
          </a:p>
          <a:p>
            <a:pPr algn="ctr" eaLnBrk="1" fontAlgn="auto" hangingPunct="1">
              <a:spcBef>
                <a:spcPts val="0"/>
              </a:spcBef>
              <a:spcAft>
                <a:spcPts val="0"/>
              </a:spcAft>
              <a:defRPr/>
            </a:pPr>
            <a:endParaRPr lang="de-AT" altLang="de-DE" sz="2400" dirty="0">
              <a:latin typeface="+mn-lt"/>
              <a:cs typeface="+mn-cs"/>
            </a:endParaRPr>
          </a:p>
          <a:p>
            <a:pPr algn="ctr" eaLnBrk="1" fontAlgn="auto" hangingPunct="1">
              <a:spcBef>
                <a:spcPts val="0"/>
              </a:spcBef>
              <a:spcAft>
                <a:spcPts val="0"/>
              </a:spcAft>
              <a:defRPr/>
            </a:pPr>
            <a:endParaRPr lang="de-DE" altLang="de-DE" b="1" dirty="0">
              <a:latin typeface="+mn-lt"/>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el 1">
            <a:extLst>
              <a:ext uri="{FF2B5EF4-FFF2-40B4-BE49-F238E27FC236}">
                <a16:creationId xmlns:a16="http://schemas.microsoft.com/office/drawing/2014/main" id="{D29B01D1-9FBB-41EC-AA25-118C5172C883}"/>
              </a:ext>
            </a:extLst>
          </p:cNvPr>
          <p:cNvSpPr>
            <a:spLocks noGrp="1"/>
          </p:cNvSpPr>
          <p:nvPr>
            <p:ph type="title"/>
          </p:nvPr>
        </p:nvSpPr>
        <p:spPr/>
        <p:txBody>
          <a:bodyPr/>
          <a:lstStyle/>
          <a:p>
            <a:pPr eaLnBrk="1" hangingPunct="1"/>
            <a:r>
              <a:rPr lang="de-AT" altLang="de-DE" sz="2400"/>
              <a:t>Sarajewo, 28. 6. 1914: Die Ermordung des österreichischen Thronfolgepaares </a:t>
            </a:r>
            <a:br>
              <a:rPr lang="de-AT" altLang="de-DE" sz="2400"/>
            </a:br>
            <a:r>
              <a:rPr lang="de-AT" altLang="de-DE" sz="2400"/>
              <a:t> </a:t>
            </a:r>
            <a:r>
              <a:rPr lang="de-AT" altLang="de-DE" sz="2000"/>
              <a:t>Erster Weltkrieg </a:t>
            </a:r>
          </a:p>
        </p:txBody>
      </p:sp>
      <p:pic>
        <p:nvPicPr>
          <p:cNvPr id="145411" name="Inhaltsplatzhalter 3">
            <a:extLst>
              <a:ext uri="{FF2B5EF4-FFF2-40B4-BE49-F238E27FC236}">
                <a16:creationId xmlns:a16="http://schemas.microsoft.com/office/drawing/2014/main" id="{0190B014-0E9E-484D-8030-7CB1661928C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714625" y="1571625"/>
            <a:ext cx="3643313" cy="5033963"/>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a:extLst>
              <a:ext uri="{FF2B5EF4-FFF2-40B4-BE49-F238E27FC236}">
                <a16:creationId xmlns:a16="http://schemas.microsoft.com/office/drawing/2014/main" id="{02CDC883-D72A-466E-955D-CDAD8391E2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675" y="0"/>
            <a:ext cx="59420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Textfeld 3">
            <a:extLst>
              <a:ext uri="{FF2B5EF4-FFF2-40B4-BE49-F238E27FC236}">
                <a16:creationId xmlns:a16="http://schemas.microsoft.com/office/drawing/2014/main" id="{2ECFD993-A14A-48D2-9F35-C03FB10A3103}"/>
              </a:ext>
            </a:extLst>
          </p:cNvPr>
          <p:cNvSpPr txBox="1">
            <a:spLocks noChangeArrowheads="1"/>
          </p:cNvSpPr>
          <p:nvPr/>
        </p:nvSpPr>
        <p:spPr bwMode="auto">
          <a:xfrm>
            <a:off x="179388" y="549275"/>
            <a:ext cx="25923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800">
                <a:latin typeface="Arial" panose="020B0604020202020204" pitchFamily="34" charset="0"/>
              </a:rPr>
              <a:t>Die „Urkatastrohe“ des Ersten Weltkrieges</a:t>
            </a:r>
          </a:p>
        </p:txBody>
      </p:sp>
      <p:sp>
        <p:nvSpPr>
          <p:cNvPr id="5" name="Textfeld 4">
            <a:extLst>
              <a:ext uri="{FF2B5EF4-FFF2-40B4-BE49-F238E27FC236}">
                <a16:creationId xmlns:a16="http://schemas.microsoft.com/office/drawing/2014/main" id="{76D8A249-0D81-4F81-B17D-1FDB8A621B86}"/>
              </a:ext>
            </a:extLst>
          </p:cNvPr>
          <p:cNvSpPr txBox="1">
            <a:spLocks noChangeArrowheads="1"/>
          </p:cNvSpPr>
          <p:nvPr/>
        </p:nvSpPr>
        <p:spPr bwMode="auto">
          <a:xfrm>
            <a:off x="250825" y="4292600"/>
            <a:ext cx="244951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de-DE" sz="1800" dirty="0">
                <a:latin typeface="Arial" panose="020B0604020202020204" pitchFamily="34" charset="0"/>
              </a:rPr>
              <a:t>„ … </a:t>
            </a:r>
            <a:r>
              <a:rPr lang="en-US" altLang="de-DE" sz="1800" i="1" dirty="0">
                <a:latin typeface="Arial" panose="020B0604020202020204" pitchFamily="34" charset="0"/>
              </a:rPr>
              <a:t>the</a:t>
            </a:r>
            <a:r>
              <a:rPr lang="en-US" altLang="de-DE" sz="1800" dirty="0">
                <a:latin typeface="Arial" panose="020B0604020202020204" pitchFamily="34" charset="0"/>
              </a:rPr>
              <a:t> great seminal catastrophe of this century.“</a:t>
            </a:r>
          </a:p>
          <a:p>
            <a:pPr eaLnBrk="1" hangingPunct="1">
              <a:spcBef>
                <a:spcPct val="0"/>
              </a:spcBef>
              <a:buFontTx/>
              <a:buNone/>
            </a:pPr>
            <a:r>
              <a:rPr lang="en-US" altLang="de-DE" sz="1200" dirty="0">
                <a:latin typeface="Arial" panose="020B0604020202020204" pitchFamily="34" charset="0"/>
              </a:rPr>
              <a:t>(</a:t>
            </a:r>
            <a:r>
              <a:rPr lang="de-AT" altLang="de-DE" sz="1200" dirty="0">
                <a:latin typeface="Arial" panose="020B0604020202020204" pitchFamily="34" charset="0"/>
              </a:rPr>
              <a:t>Kennan, George F., The </a:t>
            </a:r>
            <a:r>
              <a:rPr lang="de-AT" altLang="de-DE" sz="1200" dirty="0" err="1">
                <a:latin typeface="Arial" panose="020B0604020202020204" pitchFamily="34" charset="0"/>
              </a:rPr>
              <a:t>Decline</a:t>
            </a:r>
            <a:r>
              <a:rPr lang="de-AT" altLang="de-DE" sz="1200" dirty="0">
                <a:latin typeface="Arial" panose="020B0604020202020204" pitchFamily="34" charset="0"/>
              </a:rPr>
              <a:t> </a:t>
            </a:r>
            <a:r>
              <a:rPr lang="de-AT" altLang="de-DE" sz="1200" dirty="0" err="1">
                <a:latin typeface="Arial" panose="020B0604020202020204" pitchFamily="34" charset="0"/>
              </a:rPr>
              <a:t>of</a:t>
            </a:r>
            <a:r>
              <a:rPr lang="de-AT" altLang="de-DE" sz="1200" dirty="0">
                <a:latin typeface="Arial" panose="020B0604020202020204" pitchFamily="34" charset="0"/>
              </a:rPr>
              <a:t> </a:t>
            </a:r>
            <a:r>
              <a:rPr lang="de-AT" altLang="de-DE" sz="1200" dirty="0" err="1">
                <a:latin typeface="Arial" panose="020B0604020202020204" pitchFamily="34" charset="0"/>
              </a:rPr>
              <a:t>Bismarck's</a:t>
            </a:r>
            <a:r>
              <a:rPr lang="de-AT" altLang="de-DE" sz="1200" dirty="0">
                <a:latin typeface="Arial" panose="020B0604020202020204" pitchFamily="34" charset="0"/>
              </a:rPr>
              <a:t> European Order. Franco-</a:t>
            </a:r>
            <a:r>
              <a:rPr lang="de-AT" altLang="de-DE" sz="1200" dirty="0" err="1">
                <a:latin typeface="Arial" panose="020B0604020202020204" pitchFamily="34" charset="0"/>
              </a:rPr>
              <a:t>Russian</a:t>
            </a:r>
            <a:r>
              <a:rPr lang="de-AT" altLang="de-DE" sz="1200" dirty="0">
                <a:latin typeface="Arial" panose="020B0604020202020204" pitchFamily="34" charset="0"/>
              </a:rPr>
              <a:t> Relations, 1875-1890, Princeton 1979, S. 3</a:t>
            </a:r>
            <a:r>
              <a:rPr lang="de-AT" altLang="de-DE" sz="1800" dirty="0">
                <a:latin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el 1">
            <a:extLst>
              <a:ext uri="{FF2B5EF4-FFF2-40B4-BE49-F238E27FC236}">
                <a16:creationId xmlns:a16="http://schemas.microsoft.com/office/drawing/2014/main" id="{EE916CD8-901A-404A-8E85-234D53B1DF91}"/>
              </a:ext>
            </a:extLst>
          </p:cNvPr>
          <p:cNvSpPr>
            <a:spLocks noGrp="1"/>
          </p:cNvSpPr>
          <p:nvPr>
            <p:ph type="title"/>
          </p:nvPr>
        </p:nvSpPr>
        <p:spPr>
          <a:xfrm>
            <a:off x="428625" y="285750"/>
            <a:ext cx="8229600" cy="1143000"/>
          </a:xfrm>
        </p:spPr>
        <p:txBody>
          <a:bodyPr/>
          <a:lstStyle/>
          <a:p>
            <a:r>
              <a:rPr lang="de-AT" altLang="de-DE" sz="2400"/>
              <a:t>Begräbniszeremonie Kaiser Franz Josephs I.</a:t>
            </a:r>
            <a:br>
              <a:rPr lang="de-AT" altLang="de-DE" sz="2400"/>
            </a:br>
            <a:r>
              <a:rPr lang="de-AT" altLang="de-DE" sz="2400"/>
              <a:t>Das neue Thronfolgepaar: Kaiser Karl I. (1916 – 1918) und Kaiserin Zita</a:t>
            </a:r>
          </a:p>
        </p:txBody>
      </p:sp>
      <p:pic>
        <p:nvPicPr>
          <p:cNvPr id="148483" name="Inhaltsplatzhalter 3">
            <a:extLst>
              <a:ext uri="{FF2B5EF4-FFF2-40B4-BE49-F238E27FC236}">
                <a16:creationId xmlns:a16="http://schemas.microsoft.com/office/drawing/2014/main" id="{775936F9-A059-4C74-9CCE-AEAD9D728D3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14500" y="2000250"/>
            <a:ext cx="5810250" cy="4402138"/>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33F196-A984-49BA-88CD-3AAE53F9C1D6}"/>
              </a:ext>
            </a:extLst>
          </p:cNvPr>
          <p:cNvSpPr>
            <a:spLocks noGrp="1"/>
          </p:cNvSpPr>
          <p:nvPr>
            <p:ph type="title"/>
          </p:nvPr>
        </p:nvSpPr>
        <p:spPr>
          <a:xfrm>
            <a:off x="476659" y="4077072"/>
            <a:ext cx="8190681" cy="431874"/>
          </a:xfrm>
        </p:spPr>
        <p:txBody>
          <a:bodyPr rtlCol="0">
            <a:normAutofit fontScale="90000"/>
          </a:bodyPr>
          <a:lstStyle/>
          <a:p>
            <a:pPr marL="571500" indent="-571500" eaLnBrk="1" fontAlgn="auto" hangingPunct="1">
              <a:spcAft>
                <a:spcPts val="0"/>
              </a:spcAft>
              <a:defRPr/>
            </a:pPr>
            <a:r>
              <a:rPr lang="de-DE" sz="2800" b="1" dirty="0">
                <a:solidFill>
                  <a:schemeClr val="accent6">
                    <a:lumMod val="75000"/>
                  </a:schemeClr>
                </a:solidFill>
              </a:rPr>
              <a:t>I. Was ist Mentalitätsgeschichte? … </a:t>
            </a:r>
            <a:br>
              <a:rPr lang="de-DE" sz="2800" b="1" dirty="0">
                <a:solidFill>
                  <a:schemeClr val="accent6">
                    <a:lumMod val="75000"/>
                  </a:schemeClr>
                </a:solidFill>
              </a:rPr>
            </a:br>
            <a:br>
              <a:rPr lang="de-DE" sz="2800" b="1" dirty="0">
                <a:solidFill>
                  <a:schemeClr val="accent6">
                    <a:lumMod val="75000"/>
                  </a:schemeClr>
                </a:solidFill>
              </a:rPr>
            </a:br>
            <a:br>
              <a:rPr lang="de-DE" sz="2800" b="1" dirty="0">
                <a:solidFill>
                  <a:schemeClr val="accent6">
                    <a:lumMod val="75000"/>
                  </a:schemeClr>
                </a:solidFill>
              </a:rPr>
            </a:br>
            <a:br>
              <a:rPr lang="de-DE" sz="2800" b="1" dirty="0">
                <a:solidFill>
                  <a:schemeClr val="accent6">
                    <a:lumMod val="75000"/>
                  </a:schemeClr>
                </a:solidFill>
              </a:rPr>
            </a:br>
            <a:br>
              <a:rPr lang="de-DE" altLang="de-DE" sz="2400" dirty="0">
                <a:latin typeface="Arial" charset="0"/>
                <a:ea typeface="+mn-ea"/>
                <a:cs typeface="Arial" charset="0"/>
              </a:rPr>
            </a:br>
            <a:endParaRPr lang="de-AT" sz="2400" dirty="0">
              <a:latin typeface="+mn-l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el 1">
            <a:extLst>
              <a:ext uri="{FF2B5EF4-FFF2-40B4-BE49-F238E27FC236}">
                <a16:creationId xmlns:a16="http://schemas.microsoft.com/office/drawing/2014/main" id="{62A8167C-6AF9-49B7-AE5C-2154A337866B}"/>
              </a:ext>
            </a:extLst>
          </p:cNvPr>
          <p:cNvSpPr>
            <a:spLocks noGrp="1"/>
          </p:cNvSpPr>
          <p:nvPr>
            <p:ph type="title"/>
          </p:nvPr>
        </p:nvSpPr>
        <p:spPr/>
        <p:txBody>
          <a:bodyPr/>
          <a:lstStyle/>
          <a:p>
            <a:pPr eaLnBrk="1" hangingPunct="1"/>
            <a:br>
              <a:rPr lang="de-AT" altLang="de-DE" sz="2400"/>
            </a:br>
            <a:r>
              <a:rPr lang="de-AT" altLang="de-DE" sz="2400"/>
              <a:t>Das Ende der Habsburgemonarchie 1918 … oder: „Der Rest ist Österreich …“ aus dem Riesenreich wird ein Kleinstaat</a:t>
            </a:r>
          </a:p>
        </p:txBody>
      </p:sp>
      <p:pic>
        <p:nvPicPr>
          <p:cNvPr id="37891" name="Inhaltsplatzhalter 3">
            <a:extLst>
              <a:ext uri="{FF2B5EF4-FFF2-40B4-BE49-F238E27FC236}">
                <a16:creationId xmlns:a16="http://schemas.microsoft.com/office/drawing/2014/main" id="{64E10E63-FB7D-4287-829B-BB5DD7A95D3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47813" y="1700213"/>
            <a:ext cx="6092825" cy="4598987"/>
          </a:xfrm>
        </p:spPr>
      </p:pic>
    </p:spTree>
    <p:extLst>
      <p:ext uri="{BB962C8B-B14F-4D97-AF65-F5344CB8AC3E}">
        <p14:creationId xmlns:p14="http://schemas.microsoft.com/office/powerpoint/2010/main" val="37719636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1DBE69F3-4640-487F-84D7-5F112C98F0F6}"/>
              </a:ext>
            </a:extLst>
          </p:cNvPr>
          <p:cNvSpPr/>
          <p:nvPr/>
        </p:nvSpPr>
        <p:spPr>
          <a:xfrm>
            <a:off x="107504" y="2276872"/>
            <a:ext cx="8784976" cy="1815882"/>
          </a:xfrm>
          <a:prstGeom prst="rect">
            <a:avLst/>
          </a:prstGeom>
        </p:spPr>
        <p:txBody>
          <a:bodyPr wrap="square">
            <a:spAutoFit/>
          </a:bodyPr>
          <a:lstStyle/>
          <a:p>
            <a:pPr algn="ctr" eaLnBrk="1" fontAlgn="auto" hangingPunct="1">
              <a:spcBef>
                <a:spcPts val="0"/>
              </a:spcBef>
              <a:spcAft>
                <a:spcPts val="0"/>
              </a:spcAft>
              <a:defRPr/>
            </a:pPr>
            <a:r>
              <a:rPr lang="de-DE" altLang="de-DE" sz="2800" b="1" dirty="0">
                <a:solidFill>
                  <a:schemeClr val="accent6">
                    <a:lumMod val="75000"/>
                  </a:schemeClr>
                </a:solidFill>
                <a:latin typeface="+mn-lt"/>
                <a:cs typeface="Arial" charset="0"/>
              </a:rPr>
              <a:t>VI. Die „Erste Republik“ (1918 - 1933/34) … „Austrofaschismus“/“Ständestaat“ ...</a:t>
            </a:r>
          </a:p>
          <a:p>
            <a:pPr algn="ctr" eaLnBrk="1" fontAlgn="auto" hangingPunct="1">
              <a:spcBef>
                <a:spcPts val="0"/>
              </a:spcBef>
              <a:spcAft>
                <a:spcPts val="0"/>
              </a:spcAft>
              <a:defRPr/>
            </a:pPr>
            <a:r>
              <a:rPr lang="de-DE" altLang="de-DE" sz="2800" dirty="0">
                <a:latin typeface="+mn-lt"/>
                <a:cs typeface="Arial" charset="0"/>
              </a:rPr>
              <a:t>... </a:t>
            </a:r>
            <a:r>
              <a:rPr lang="de-DE" altLang="de-DE" sz="2800" b="1" dirty="0">
                <a:latin typeface="+mn-lt"/>
                <a:cs typeface="Arial" charset="0"/>
              </a:rPr>
              <a:t>und ..</a:t>
            </a:r>
          </a:p>
          <a:p>
            <a:pPr algn="ctr" eaLnBrk="1" fontAlgn="auto" hangingPunct="1">
              <a:spcBef>
                <a:spcPts val="0"/>
              </a:spcBef>
              <a:spcAft>
                <a:spcPts val="0"/>
              </a:spcAft>
              <a:defRPr/>
            </a:pPr>
            <a:r>
              <a:rPr lang="de-DE" altLang="de-DE" sz="2800" b="1" dirty="0">
                <a:latin typeface="+mn-lt"/>
                <a:cs typeface="Arial" charset="0"/>
              </a:rPr>
              <a:t>„Der Staat, den keiner wollte!“ ...</a:t>
            </a:r>
          </a:p>
        </p:txBody>
      </p:sp>
    </p:spTree>
    <p:extLst>
      <p:ext uri="{BB962C8B-B14F-4D97-AF65-F5344CB8AC3E}">
        <p14:creationId xmlns:p14="http://schemas.microsoft.com/office/powerpoint/2010/main" val="32626737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hteck 1">
            <a:extLst>
              <a:ext uri="{FF2B5EF4-FFF2-40B4-BE49-F238E27FC236}">
                <a16:creationId xmlns:a16="http://schemas.microsoft.com/office/drawing/2014/main" id="{BFE0FE10-0729-429A-9790-2D16B500F58A}"/>
              </a:ext>
            </a:extLst>
          </p:cNvPr>
          <p:cNvSpPr>
            <a:spLocks noChangeArrowheads="1"/>
          </p:cNvSpPr>
          <p:nvPr/>
        </p:nvSpPr>
        <p:spPr bwMode="auto">
          <a:xfrm>
            <a:off x="323850" y="2205038"/>
            <a:ext cx="8280400" cy="3324225"/>
          </a:xfrm>
          <a:prstGeom prst="rect">
            <a:avLst/>
          </a:prstGeom>
          <a:noFill/>
          <a:ln w="9525">
            <a:noFill/>
            <a:miter lim="800000"/>
            <a:headEnd/>
            <a:tailEnd/>
          </a:ln>
        </p:spPr>
        <p:txBody>
          <a:bodyPr>
            <a:spAutoFit/>
          </a:bodyPr>
          <a:lstStyle/>
          <a:p>
            <a:pPr algn="ctr" eaLnBrk="1" fontAlgn="auto" hangingPunct="1">
              <a:spcBef>
                <a:spcPts val="0"/>
              </a:spcBef>
              <a:spcAft>
                <a:spcPts val="0"/>
              </a:spcAft>
              <a:defRPr/>
            </a:pPr>
            <a:r>
              <a:rPr lang="de-DE" altLang="de-DE" sz="3200" b="1" dirty="0">
                <a:solidFill>
                  <a:schemeClr val="accent6">
                    <a:lumMod val="75000"/>
                  </a:schemeClr>
                </a:solidFill>
                <a:latin typeface="+mn-lt"/>
                <a:cs typeface="+mn-cs"/>
              </a:rPr>
              <a:t>IX. Die „Erste Republik“ (1918 - 1933/34) …</a:t>
            </a:r>
          </a:p>
          <a:p>
            <a:pPr algn="ctr" eaLnBrk="1" fontAlgn="auto" hangingPunct="1">
              <a:spcBef>
                <a:spcPts val="0"/>
              </a:spcBef>
              <a:spcAft>
                <a:spcPts val="0"/>
              </a:spcAft>
              <a:defRPr/>
            </a:pPr>
            <a:r>
              <a:rPr lang="de-DE" altLang="de-DE" sz="3200" b="1" dirty="0">
                <a:solidFill>
                  <a:schemeClr val="accent6">
                    <a:lumMod val="75000"/>
                  </a:schemeClr>
                </a:solidFill>
                <a:latin typeface="+mn-lt"/>
                <a:cs typeface="Arial" charset="0"/>
              </a:rPr>
              <a:t>… „Austrofaschismus“/„Ständestaat“</a:t>
            </a:r>
            <a:endParaRPr lang="de-DE" altLang="de-DE" sz="3200" b="1" dirty="0">
              <a:solidFill>
                <a:schemeClr val="accent6">
                  <a:lumMod val="75000"/>
                </a:schemeClr>
              </a:solidFill>
              <a:latin typeface="+mn-lt"/>
              <a:cs typeface="+mn-cs"/>
            </a:endParaRPr>
          </a:p>
          <a:p>
            <a:pPr algn="ctr" eaLnBrk="1" fontAlgn="auto" hangingPunct="1">
              <a:spcBef>
                <a:spcPts val="0"/>
              </a:spcBef>
              <a:spcAft>
                <a:spcPts val="0"/>
              </a:spcAft>
              <a:defRPr/>
            </a:pPr>
            <a:endParaRPr lang="de-DE" altLang="de-DE" sz="800" b="1" dirty="0">
              <a:solidFill>
                <a:schemeClr val="accent6">
                  <a:lumMod val="75000"/>
                </a:schemeClr>
              </a:solidFill>
              <a:latin typeface="+mn-lt"/>
              <a:cs typeface="+mn-cs"/>
            </a:endParaRPr>
          </a:p>
          <a:p>
            <a:pPr algn="ctr" eaLnBrk="1" fontAlgn="auto" hangingPunct="1">
              <a:spcBef>
                <a:spcPts val="0"/>
              </a:spcBef>
              <a:spcAft>
                <a:spcPts val="0"/>
              </a:spcAft>
              <a:defRPr/>
            </a:pPr>
            <a:r>
              <a:rPr lang="de-DE" altLang="de-DE" sz="3200" b="1" dirty="0">
                <a:latin typeface="+mn-lt"/>
                <a:cs typeface="+mn-cs"/>
              </a:rPr>
              <a:t>und …</a:t>
            </a:r>
          </a:p>
          <a:p>
            <a:pPr algn="ctr" eaLnBrk="1" fontAlgn="auto" hangingPunct="1">
              <a:spcBef>
                <a:spcPts val="0"/>
              </a:spcBef>
              <a:spcAft>
                <a:spcPts val="0"/>
              </a:spcAft>
              <a:defRPr/>
            </a:pPr>
            <a:endParaRPr lang="de-DE" altLang="de-DE" sz="800" b="1" dirty="0">
              <a:solidFill>
                <a:schemeClr val="accent6">
                  <a:lumMod val="75000"/>
                </a:schemeClr>
              </a:solidFill>
              <a:latin typeface="+mn-lt"/>
              <a:cs typeface="+mn-cs"/>
            </a:endParaRPr>
          </a:p>
          <a:p>
            <a:pPr algn="ctr" eaLnBrk="1" fontAlgn="auto" hangingPunct="1">
              <a:spcBef>
                <a:spcPts val="0"/>
              </a:spcBef>
              <a:spcAft>
                <a:spcPts val="0"/>
              </a:spcAft>
              <a:defRPr/>
            </a:pPr>
            <a:r>
              <a:rPr lang="de-DE" altLang="de-DE" sz="3200" b="1" dirty="0">
                <a:latin typeface="+mn-lt"/>
                <a:cs typeface="+mn-cs"/>
              </a:rPr>
              <a:t>„Der Staat, den keiner wollte!“</a:t>
            </a:r>
          </a:p>
          <a:p>
            <a:pPr algn="ctr" eaLnBrk="1" fontAlgn="auto" hangingPunct="1">
              <a:spcBef>
                <a:spcPts val="0"/>
              </a:spcBef>
              <a:spcAft>
                <a:spcPts val="0"/>
              </a:spcAft>
              <a:defRPr/>
            </a:pPr>
            <a:endParaRPr lang="de-DE" altLang="de-DE" sz="2400" b="1" dirty="0">
              <a:solidFill>
                <a:schemeClr val="accent6">
                  <a:lumMod val="75000"/>
                </a:schemeClr>
              </a:solidFill>
              <a:latin typeface="+mn-lt"/>
              <a:cs typeface="+mn-cs"/>
            </a:endParaRPr>
          </a:p>
          <a:p>
            <a:pPr algn="ctr" eaLnBrk="1" fontAlgn="auto" hangingPunct="1">
              <a:spcBef>
                <a:spcPts val="0"/>
              </a:spcBef>
              <a:spcAft>
                <a:spcPts val="0"/>
              </a:spcAft>
              <a:defRPr/>
            </a:pPr>
            <a:r>
              <a:rPr lang="de-DE" altLang="de-DE" sz="2400" dirty="0">
                <a:solidFill>
                  <a:schemeClr val="accent6">
                    <a:lumMod val="75000"/>
                  </a:schemeClr>
                </a:solidFill>
                <a:latin typeface="+mn-lt"/>
                <a:cs typeface="+mn-cs"/>
              </a:rPr>
              <a:t>  </a:t>
            </a:r>
            <a:endParaRPr lang="de-AT" altLang="de-DE" sz="2400" dirty="0">
              <a:latin typeface="+mn-lt"/>
              <a:cs typeface="+mn-cs"/>
            </a:endParaRPr>
          </a:p>
          <a:p>
            <a:pPr algn="ctr" eaLnBrk="1" fontAlgn="auto" hangingPunct="1">
              <a:spcBef>
                <a:spcPts val="0"/>
              </a:spcBef>
              <a:spcAft>
                <a:spcPts val="0"/>
              </a:spcAft>
              <a:defRPr/>
            </a:pPr>
            <a:endParaRPr lang="de-DE" altLang="de-DE" b="1" dirty="0">
              <a:latin typeface="+mn-lt"/>
              <a:cs typeface="+mn-cs"/>
            </a:endParaRPr>
          </a:p>
        </p:txBody>
      </p:sp>
      <p:pic>
        <p:nvPicPr>
          <p:cNvPr id="3" name="Grafik 2" descr="Ein Bild, das Gebäude, draußen, Himmel enthält.&#10;&#10;Automatisch generierte Beschreibung">
            <a:extLst>
              <a:ext uri="{FF2B5EF4-FFF2-40B4-BE49-F238E27FC236}">
                <a16:creationId xmlns:a16="http://schemas.microsoft.com/office/drawing/2014/main" id="{56879D39-325C-4234-804F-EF48E6FADC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937" y="340542"/>
            <a:ext cx="7540126" cy="5398730"/>
          </a:xfrm>
          <a:prstGeom prst="rect">
            <a:avLst/>
          </a:prstGeom>
        </p:spPr>
      </p:pic>
      <p:sp>
        <p:nvSpPr>
          <p:cNvPr id="4" name="Rechteck 3">
            <a:extLst>
              <a:ext uri="{FF2B5EF4-FFF2-40B4-BE49-F238E27FC236}">
                <a16:creationId xmlns:a16="http://schemas.microsoft.com/office/drawing/2014/main" id="{7E7FFBF1-EC92-4BF0-BE04-61773D5BEABC}"/>
              </a:ext>
            </a:extLst>
          </p:cNvPr>
          <p:cNvSpPr/>
          <p:nvPr/>
        </p:nvSpPr>
        <p:spPr>
          <a:xfrm>
            <a:off x="467544" y="5949280"/>
            <a:ext cx="8460432" cy="646331"/>
          </a:xfrm>
          <a:prstGeom prst="rect">
            <a:avLst/>
          </a:prstGeom>
        </p:spPr>
        <p:txBody>
          <a:bodyPr wrap="square">
            <a:spAutoFit/>
          </a:bodyPr>
          <a:lstStyle/>
          <a:p>
            <a:pPr algn="ctr"/>
            <a:r>
              <a:rPr lang="de-DE" dirty="0">
                <a:latin typeface="+mj-lt"/>
              </a:rPr>
              <a:t>Die Ausrufung der Republik vor dem Parlament in Wien am 12. November 1918, Gemälde von Rudolf </a:t>
            </a:r>
            <a:r>
              <a:rPr lang="de-DE" dirty="0" err="1">
                <a:latin typeface="+mj-lt"/>
              </a:rPr>
              <a:t>Konopa</a:t>
            </a:r>
            <a:r>
              <a:rPr lang="de-DE" dirty="0">
                <a:latin typeface="+mj-lt"/>
              </a:rPr>
              <a:t>, 1918; © Wien Museum </a:t>
            </a:r>
            <a:endParaRPr lang="de-AT" dirty="0">
              <a:latin typeface="+mj-l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Buch enthält.&#10;&#10;Automatisch generierte Beschreibung">
            <a:extLst>
              <a:ext uri="{FF2B5EF4-FFF2-40B4-BE49-F238E27FC236}">
                <a16:creationId xmlns:a16="http://schemas.microsoft.com/office/drawing/2014/main" id="{C93FC6FF-6054-494B-B4A6-0B25C7682A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3628" y="476672"/>
            <a:ext cx="6696744" cy="5035146"/>
          </a:xfrm>
          <a:prstGeom prst="rect">
            <a:avLst/>
          </a:prstGeom>
        </p:spPr>
      </p:pic>
      <p:sp>
        <p:nvSpPr>
          <p:cNvPr id="4" name="Rechteck 3">
            <a:extLst>
              <a:ext uri="{FF2B5EF4-FFF2-40B4-BE49-F238E27FC236}">
                <a16:creationId xmlns:a16="http://schemas.microsoft.com/office/drawing/2014/main" id="{1E6AEBFE-99AF-4E8F-8F7D-60F6C46FB78D}"/>
              </a:ext>
            </a:extLst>
          </p:cNvPr>
          <p:cNvSpPr/>
          <p:nvPr/>
        </p:nvSpPr>
        <p:spPr>
          <a:xfrm>
            <a:off x="-216532" y="5602014"/>
            <a:ext cx="9577064" cy="923330"/>
          </a:xfrm>
          <a:prstGeom prst="rect">
            <a:avLst/>
          </a:prstGeom>
        </p:spPr>
        <p:txBody>
          <a:bodyPr wrap="square">
            <a:spAutoFit/>
          </a:bodyPr>
          <a:lstStyle/>
          <a:p>
            <a:pPr algn="ctr"/>
            <a:r>
              <a:rPr lang="de-DE" dirty="0">
                <a:latin typeface="+mj-lt"/>
              </a:rPr>
              <a:t>"In Saint-Germain", Karikatur aus der Zeitung Arbeiterwille vom 27. Juli 1919 </a:t>
            </a:r>
          </a:p>
          <a:p>
            <a:pPr algn="ctr"/>
            <a:r>
              <a:rPr lang="de-DE" dirty="0">
                <a:latin typeface="+mj-lt"/>
              </a:rPr>
              <a:t>In Österreich wurden die Bedingungen des Friedensvertrags von Saint Germain als Vernichtungsschlag interpretiert.</a:t>
            </a:r>
          </a:p>
        </p:txBody>
      </p:sp>
    </p:spTree>
    <p:extLst>
      <p:ext uri="{BB962C8B-B14F-4D97-AF65-F5344CB8AC3E}">
        <p14:creationId xmlns:p14="http://schemas.microsoft.com/office/powerpoint/2010/main" val="38220891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548A6FE-6B29-493D-AB59-28F2883AA814}"/>
              </a:ext>
            </a:extLst>
          </p:cNvPr>
          <p:cNvSpPr/>
          <p:nvPr/>
        </p:nvSpPr>
        <p:spPr>
          <a:xfrm>
            <a:off x="107504" y="1916832"/>
            <a:ext cx="9144000" cy="3293209"/>
          </a:xfrm>
          <a:prstGeom prst="rect">
            <a:avLst/>
          </a:prstGeom>
        </p:spPr>
        <p:txBody>
          <a:bodyPr wrap="square">
            <a:spAutoFit/>
          </a:bodyPr>
          <a:lstStyle/>
          <a:p>
            <a:r>
              <a:rPr lang="de-DE" i="1" dirty="0">
                <a:latin typeface="+mj-lt"/>
              </a:rPr>
              <a:t>Artikel 1</a:t>
            </a:r>
            <a:endParaRPr lang="de-DE" dirty="0">
              <a:latin typeface="+mj-lt"/>
            </a:endParaRPr>
          </a:p>
          <a:p>
            <a:r>
              <a:rPr lang="de-DE" i="1" dirty="0">
                <a:solidFill>
                  <a:schemeClr val="accent6">
                    <a:lumMod val="75000"/>
                  </a:schemeClr>
                </a:solidFill>
                <a:latin typeface="+mj-lt"/>
              </a:rPr>
              <a:t>Deutschösterreich ist eine demokratische Republik.</a:t>
            </a:r>
            <a:r>
              <a:rPr lang="de-DE" i="1" dirty="0">
                <a:latin typeface="+mj-lt"/>
              </a:rPr>
              <a:t> Alle öffentlichen Gewalten werden vom Volke eingesetzt.</a:t>
            </a:r>
          </a:p>
          <a:p>
            <a:endParaRPr lang="de-DE" dirty="0">
              <a:latin typeface="+mj-lt"/>
            </a:endParaRPr>
          </a:p>
          <a:p>
            <a:r>
              <a:rPr lang="de-DE" i="1" dirty="0">
                <a:latin typeface="+mj-lt"/>
              </a:rPr>
              <a:t>Artikel 2</a:t>
            </a:r>
            <a:endParaRPr lang="de-DE" dirty="0">
              <a:latin typeface="+mj-lt"/>
            </a:endParaRPr>
          </a:p>
          <a:p>
            <a:r>
              <a:rPr lang="de-DE" i="1" dirty="0">
                <a:solidFill>
                  <a:schemeClr val="accent6">
                    <a:lumMod val="75000"/>
                  </a:schemeClr>
                </a:solidFill>
                <a:latin typeface="+mj-lt"/>
              </a:rPr>
              <a:t>Deutschösterreich ist ein Bestandteil der Deutschen Republik. </a:t>
            </a:r>
            <a:r>
              <a:rPr lang="de-DE" i="1" dirty="0">
                <a:latin typeface="+mj-lt"/>
              </a:rPr>
              <a:t>Besondere Gesetze regeln die Teilnahme Deutschösterreichs an der Gesetzgebung und Verwaltung der Deutschen Republik sowie die Ausdehnung des Geltungsbereiches von Gesetzen und Einrichtungen der Deutschen Republik auf Deutschösterreich.</a:t>
            </a:r>
            <a:endParaRPr lang="de-DE" dirty="0">
              <a:latin typeface="+mj-lt"/>
            </a:endParaRPr>
          </a:p>
          <a:p>
            <a:r>
              <a:rPr lang="de-DE" dirty="0">
                <a:latin typeface="+mj-lt"/>
              </a:rPr>
              <a:t> </a:t>
            </a:r>
          </a:p>
          <a:p>
            <a:r>
              <a:rPr lang="de-DE" sz="1400" dirty="0" err="1">
                <a:latin typeface="+mn-lt"/>
              </a:rPr>
              <a:t>Skalnik</a:t>
            </a:r>
            <a:r>
              <a:rPr lang="de-DE" sz="1400" dirty="0">
                <a:latin typeface="+mn-lt"/>
              </a:rPr>
              <a:t>, Kurt: Auf der Suche nach der Identität, in: Weinzierl, Erika/</a:t>
            </a:r>
            <a:r>
              <a:rPr lang="de-DE" sz="1400" dirty="0" err="1">
                <a:latin typeface="+mn-lt"/>
              </a:rPr>
              <a:t>Skalnik</a:t>
            </a:r>
            <a:r>
              <a:rPr lang="de-DE" sz="1400" dirty="0">
                <a:latin typeface="+mn-lt"/>
              </a:rPr>
              <a:t>, Kurt: Österreich 1918-1938. Geschichte der Ersten Republik, Graz/Wien/Köln 1983, 11-24, hier 11.</a:t>
            </a:r>
          </a:p>
        </p:txBody>
      </p:sp>
      <p:sp>
        <p:nvSpPr>
          <p:cNvPr id="3" name="Rechteck 2">
            <a:extLst>
              <a:ext uri="{FF2B5EF4-FFF2-40B4-BE49-F238E27FC236}">
                <a16:creationId xmlns:a16="http://schemas.microsoft.com/office/drawing/2014/main" id="{4384F6C8-3BA2-4D56-BB9C-74A0DFD17546}"/>
              </a:ext>
            </a:extLst>
          </p:cNvPr>
          <p:cNvSpPr/>
          <p:nvPr/>
        </p:nvSpPr>
        <p:spPr>
          <a:xfrm>
            <a:off x="215516" y="1052736"/>
            <a:ext cx="8712968" cy="369332"/>
          </a:xfrm>
          <a:prstGeom prst="rect">
            <a:avLst/>
          </a:prstGeom>
        </p:spPr>
        <p:txBody>
          <a:bodyPr wrap="square">
            <a:spAutoFit/>
          </a:bodyPr>
          <a:lstStyle/>
          <a:p>
            <a:r>
              <a:rPr lang="de-DE" b="1" dirty="0">
                <a:latin typeface="+mj-lt"/>
              </a:rPr>
              <a:t>Artikel 1 und 2 der provisorischen Verfassung von Deutschösterreich vom 12. 11. 1918:</a:t>
            </a:r>
          </a:p>
        </p:txBody>
      </p:sp>
    </p:spTree>
    <p:extLst>
      <p:ext uri="{BB962C8B-B14F-4D97-AF65-F5344CB8AC3E}">
        <p14:creationId xmlns:p14="http://schemas.microsoft.com/office/powerpoint/2010/main" val="11047308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el 1">
            <a:extLst>
              <a:ext uri="{FF2B5EF4-FFF2-40B4-BE49-F238E27FC236}">
                <a16:creationId xmlns:a16="http://schemas.microsoft.com/office/drawing/2014/main" id="{4953FEBC-933D-4242-9CE8-C7C1F40A93BB}"/>
              </a:ext>
            </a:extLst>
          </p:cNvPr>
          <p:cNvSpPr>
            <a:spLocks noGrp="1"/>
          </p:cNvSpPr>
          <p:nvPr>
            <p:ph type="title"/>
          </p:nvPr>
        </p:nvSpPr>
        <p:spPr>
          <a:xfrm>
            <a:off x="432046" y="123345"/>
            <a:ext cx="8229600" cy="1143000"/>
          </a:xfrm>
        </p:spPr>
        <p:txBody>
          <a:bodyPr/>
          <a:lstStyle/>
          <a:p>
            <a:pPr eaLnBrk="1" hangingPunct="1"/>
            <a:r>
              <a:rPr lang="de-AT" altLang="de-DE" sz="2400" dirty="0"/>
              <a:t>… Demonstrationen für einen Anschluss an Deutschland …</a:t>
            </a:r>
            <a:br>
              <a:rPr lang="de-AT" altLang="de-DE" sz="2400" dirty="0"/>
            </a:br>
            <a:r>
              <a:rPr lang="de-AT" altLang="de-DE" sz="2400" dirty="0"/>
              <a:t>„Österreich ist nicht lebensfähig!“ …  </a:t>
            </a:r>
          </a:p>
        </p:txBody>
      </p:sp>
      <p:pic>
        <p:nvPicPr>
          <p:cNvPr id="159747" name="Inhaltsplatzhalter 3">
            <a:extLst>
              <a:ext uri="{FF2B5EF4-FFF2-40B4-BE49-F238E27FC236}">
                <a16:creationId xmlns:a16="http://schemas.microsoft.com/office/drawing/2014/main" id="{76520B02-A5FB-4939-9CA6-ED9DF2209F9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32046" y="1465184"/>
            <a:ext cx="3700809" cy="5100937"/>
          </a:xfrm>
        </p:spPr>
      </p:pic>
      <p:sp>
        <p:nvSpPr>
          <p:cNvPr id="3" name="Rechteck 2">
            <a:extLst>
              <a:ext uri="{FF2B5EF4-FFF2-40B4-BE49-F238E27FC236}">
                <a16:creationId xmlns:a16="http://schemas.microsoft.com/office/drawing/2014/main" id="{561489B6-448B-4A6F-A5B5-D8993A863A75}"/>
              </a:ext>
            </a:extLst>
          </p:cNvPr>
          <p:cNvSpPr/>
          <p:nvPr/>
        </p:nvSpPr>
        <p:spPr>
          <a:xfrm>
            <a:off x="4355976" y="5612014"/>
            <a:ext cx="4572000" cy="954107"/>
          </a:xfrm>
          <a:prstGeom prst="rect">
            <a:avLst/>
          </a:prstGeom>
        </p:spPr>
        <p:txBody>
          <a:bodyPr>
            <a:spAutoFit/>
          </a:bodyPr>
          <a:lstStyle/>
          <a:p>
            <a:r>
              <a:rPr lang="de-AT" altLang="de-DE" sz="1400" dirty="0"/>
              <a:t>Innsbruck 1921: Forderung nach einer Volksabstimmung für</a:t>
            </a:r>
            <a:br>
              <a:rPr lang="de-AT" altLang="de-DE" sz="1400" dirty="0"/>
            </a:br>
            <a:r>
              <a:rPr lang="de-AT" altLang="de-DE" sz="1400" dirty="0"/>
              <a:t>einen </a:t>
            </a:r>
            <a:r>
              <a:rPr lang="de-AT" altLang="de-DE" sz="1400" dirty="0" err="1"/>
              <a:t>Anschluß</a:t>
            </a:r>
            <a:r>
              <a:rPr lang="de-AT" altLang="de-DE" sz="1400" dirty="0"/>
              <a:t> an Deutschland (die Weimarer Republik)…</a:t>
            </a:r>
            <a:endParaRPr lang="de-AT" sz="14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el 1">
            <a:extLst>
              <a:ext uri="{FF2B5EF4-FFF2-40B4-BE49-F238E27FC236}">
                <a16:creationId xmlns:a16="http://schemas.microsoft.com/office/drawing/2014/main" id="{FB256534-9DD1-4BA1-968A-09B7E80B3F29}"/>
              </a:ext>
            </a:extLst>
          </p:cNvPr>
          <p:cNvSpPr>
            <a:spLocks noGrp="1"/>
          </p:cNvSpPr>
          <p:nvPr>
            <p:ph type="title"/>
          </p:nvPr>
        </p:nvSpPr>
        <p:spPr/>
        <p:txBody>
          <a:bodyPr/>
          <a:lstStyle/>
          <a:p>
            <a:r>
              <a:rPr lang="de-AT" altLang="de-DE" sz="2400"/>
              <a:t>… so auch in Salzburg 1921 …</a:t>
            </a:r>
          </a:p>
        </p:txBody>
      </p:sp>
      <p:pic>
        <p:nvPicPr>
          <p:cNvPr id="161795" name="Inhaltsplatzhalter 3">
            <a:extLst>
              <a:ext uri="{FF2B5EF4-FFF2-40B4-BE49-F238E27FC236}">
                <a16:creationId xmlns:a16="http://schemas.microsoft.com/office/drawing/2014/main" id="{9B28D3BC-CF23-4443-BD29-75D9197AE60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076575" y="1600200"/>
            <a:ext cx="2990850" cy="4525963"/>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el 1">
            <a:extLst>
              <a:ext uri="{FF2B5EF4-FFF2-40B4-BE49-F238E27FC236}">
                <a16:creationId xmlns:a16="http://schemas.microsoft.com/office/drawing/2014/main" id="{E59AE16D-6275-4E1B-BFF7-BF80D2C5843C}"/>
              </a:ext>
            </a:extLst>
          </p:cNvPr>
          <p:cNvSpPr>
            <a:spLocks noGrp="1"/>
          </p:cNvSpPr>
          <p:nvPr>
            <p:ph type="title"/>
          </p:nvPr>
        </p:nvSpPr>
        <p:spPr/>
        <p:txBody>
          <a:bodyPr/>
          <a:lstStyle/>
          <a:p>
            <a:r>
              <a:rPr lang="de-AT" altLang="de-DE" sz="2400"/>
              <a:t>… und in Wien ... Auf dem Heldenplatz … 1925 </a:t>
            </a:r>
          </a:p>
        </p:txBody>
      </p:sp>
      <p:pic>
        <p:nvPicPr>
          <p:cNvPr id="162819" name="Inhaltsplatzhalter 3">
            <a:extLst>
              <a:ext uri="{FF2B5EF4-FFF2-40B4-BE49-F238E27FC236}">
                <a16:creationId xmlns:a16="http://schemas.microsoft.com/office/drawing/2014/main" id="{4AE6C67E-412C-428B-A4C8-2BBDC1B4C25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00313" y="1643063"/>
            <a:ext cx="3768725" cy="5026025"/>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el 1">
            <a:extLst>
              <a:ext uri="{FF2B5EF4-FFF2-40B4-BE49-F238E27FC236}">
                <a16:creationId xmlns:a16="http://schemas.microsoft.com/office/drawing/2014/main" id="{6EEA45F7-C79E-4E15-9105-AE7B01D97AEB}"/>
              </a:ext>
            </a:extLst>
          </p:cNvPr>
          <p:cNvSpPr>
            <a:spLocks noGrp="1"/>
          </p:cNvSpPr>
          <p:nvPr>
            <p:ph type="title"/>
          </p:nvPr>
        </p:nvSpPr>
        <p:spPr/>
        <p:txBody>
          <a:bodyPr/>
          <a:lstStyle/>
          <a:p>
            <a:pPr eaLnBrk="1" hangingPunct="1"/>
            <a:br>
              <a:rPr lang="de-AT" altLang="de-DE" sz="2800" dirty="0"/>
            </a:br>
            <a:br>
              <a:rPr lang="de-AT" altLang="de-DE" sz="2800" dirty="0"/>
            </a:br>
            <a:r>
              <a:rPr lang="de-AT" altLang="de-DE" sz="2800" dirty="0"/>
              <a:t>Erste demokratische Wahlen zum Nationalrat 1919 … </a:t>
            </a:r>
            <a:br>
              <a:rPr lang="de-AT" altLang="de-DE" sz="2400" dirty="0"/>
            </a:br>
            <a:r>
              <a:rPr lang="de-AT" altLang="de-DE" sz="2400" dirty="0"/>
              <a:t>Radikalisierung der Innenpolitik … </a:t>
            </a:r>
            <a:br>
              <a:rPr lang="de-AT" altLang="de-DE" sz="2400" dirty="0"/>
            </a:br>
            <a:r>
              <a:rPr lang="de-AT" altLang="de-DE" sz="2400" dirty="0"/>
              <a:t>und … der Massen …</a:t>
            </a:r>
            <a:br>
              <a:rPr lang="de-AT" altLang="de-DE" sz="2400" dirty="0"/>
            </a:br>
            <a:r>
              <a:rPr lang="de-AT" altLang="de-DE" sz="2400" dirty="0"/>
              <a:t> </a:t>
            </a:r>
            <a:br>
              <a:rPr lang="de-AT" altLang="de-DE" sz="2400" dirty="0"/>
            </a:br>
            <a:endParaRPr lang="de-AT" altLang="de-DE" sz="2400" dirty="0"/>
          </a:p>
        </p:txBody>
      </p:sp>
      <p:pic>
        <p:nvPicPr>
          <p:cNvPr id="58371" name="Inhaltsplatzhalter 4">
            <a:extLst>
              <a:ext uri="{FF2B5EF4-FFF2-40B4-BE49-F238E27FC236}">
                <a16:creationId xmlns:a16="http://schemas.microsoft.com/office/drawing/2014/main" id="{0647259E-E659-4A55-AB61-5F4EDFC79E0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15900" y="2276475"/>
            <a:ext cx="2327275" cy="3097213"/>
          </a:xfrm>
        </p:spPr>
      </p:pic>
      <p:pic>
        <p:nvPicPr>
          <p:cNvPr id="58373" name="Inhaltsplatzhalter 3">
            <a:extLst>
              <a:ext uri="{FF2B5EF4-FFF2-40B4-BE49-F238E27FC236}">
                <a16:creationId xmlns:a16="http://schemas.microsoft.com/office/drawing/2014/main" id="{A5F8B995-ED05-442F-B00C-4D1CAD1243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205038"/>
            <a:ext cx="244316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Inhaltsplatzhalter 3">
            <a:extLst>
              <a:ext uri="{FF2B5EF4-FFF2-40B4-BE49-F238E27FC236}">
                <a16:creationId xmlns:a16="http://schemas.microsoft.com/office/drawing/2014/main" id="{555EC8DC-5ABF-4C95-9967-EE683AF054C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00788" y="2205038"/>
            <a:ext cx="2087562" cy="321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37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83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el 1">
            <a:extLst>
              <a:ext uri="{FF2B5EF4-FFF2-40B4-BE49-F238E27FC236}">
                <a16:creationId xmlns:a16="http://schemas.microsoft.com/office/drawing/2014/main" id="{BB03C1B8-6DF6-4F18-82D7-9B577C2878D9}"/>
              </a:ext>
            </a:extLst>
          </p:cNvPr>
          <p:cNvSpPr>
            <a:spLocks noGrp="1"/>
          </p:cNvSpPr>
          <p:nvPr>
            <p:ph type="title"/>
          </p:nvPr>
        </p:nvSpPr>
        <p:spPr>
          <a:xfrm>
            <a:off x="179388" y="115888"/>
            <a:ext cx="8785225" cy="869950"/>
          </a:xfrm>
        </p:spPr>
        <p:txBody>
          <a:bodyPr/>
          <a:lstStyle/>
          <a:p>
            <a:pPr eaLnBrk="1" hangingPunct="1"/>
            <a:r>
              <a:rPr lang="de-AT" altLang="de-DE" sz="2400" dirty="0"/>
              <a:t>Zunehmende Militarisierung der Gesellschaft: … </a:t>
            </a:r>
          </a:p>
        </p:txBody>
      </p:sp>
      <p:pic>
        <p:nvPicPr>
          <p:cNvPr id="59395" name="Inhaltsplatzhalter 3">
            <a:extLst>
              <a:ext uri="{FF2B5EF4-FFF2-40B4-BE49-F238E27FC236}">
                <a16:creationId xmlns:a16="http://schemas.microsoft.com/office/drawing/2014/main" id="{24443414-8415-4D09-A1FB-A306A87C774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836613"/>
            <a:ext cx="3455987" cy="2752725"/>
          </a:xfrm>
        </p:spPr>
      </p:pic>
      <p:pic>
        <p:nvPicPr>
          <p:cNvPr id="59398" name="Inhaltsplatzhalter 3">
            <a:extLst>
              <a:ext uri="{FF2B5EF4-FFF2-40B4-BE49-F238E27FC236}">
                <a16:creationId xmlns:a16="http://schemas.microsoft.com/office/drawing/2014/main" id="{4472E92F-5FEF-43C8-837D-3CD233D75D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3860800"/>
            <a:ext cx="3381375"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9" name="Textfeld 7">
            <a:extLst>
              <a:ext uri="{FF2B5EF4-FFF2-40B4-BE49-F238E27FC236}">
                <a16:creationId xmlns:a16="http://schemas.microsoft.com/office/drawing/2014/main" id="{C2BC802E-7AD2-4616-8C2A-711508935B11}"/>
              </a:ext>
            </a:extLst>
          </p:cNvPr>
          <p:cNvSpPr txBox="1">
            <a:spLocks noChangeArrowheads="1"/>
          </p:cNvSpPr>
          <p:nvPr/>
        </p:nvSpPr>
        <p:spPr bwMode="auto">
          <a:xfrm>
            <a:off x="468313" y="3716338"/>
            <a:ext cx="1719262" cy="369887"/>
          </a:xfrm>
          <a:prstGeom prst="rect">
            <a:avLst/>
          </a:prstGeom>
          <a:noFill/>
          <a:ln w="9525">
            <a:noFill/>
            <a:miter lim="800000"/>
            <a:headEnd/>
            <a:tailEnd/>
          </a:ln>
        </p:spPr>
        <p:txBody>
          <a:bodyPr wrap="none">
            <a:spAutoFit/>
          </a:bodyPr>
          <a:lstStyle/>
          <a:p>
            <a:pPr eaLnBrk="1" hangingPunct="1">
              <a:defRPr/>
            </a:pPr>
            <a:r>
              <a:rPr lang="de-AT" altLang="de-DE" dirty="0">
                <a:latin typeface="+mn-lt"/>
              </a:rPr>
              <a:t>Heimwehr, 1932</a:t>
            </a:r>
          </a:p>
        </p:txBody>
      </p:sp>
      <p:sp>
        <p:nvSpPr>
          <p:cNvPr id="59400" name="Rechteck 8">
            <a:extLst>
              <a:ext uri="{FF2B5EF4-FFF2-40B4-BE49-F238E27FC236}">
                <a16:creationId xmlns:a16="http://schemas.microsoft.com/office/drawing/2014/main" id="{FB9E85B7-43CE-4C7B-8B6B-D7B9A7AFED4D}"/>
              </a:ext>
            </a:extLst>
          </p:cNvPr>
          <p:cNvSpPr>
            <a:spLocks noChangeArrowheads="1"/>
          </p:cNvSpPr>
          <p:nvPr/>
        </p:nvSpPr>
        <p:spPr bwMode="auto">
          <a:xfrm>
            <a:off x="6372225" y="4724400"/>
            <a:ext cx="1866900" cy="369888"/>
          </a:xfrm>
          <a:prstGeom prst="rect">
            <a:avLst/>
          </a:prstGeom>
          <a:noFill/>
          <a:ln w="9525">
            <a:noFill/>
            <a:miter lim="800000"/>
            <a:headEnd/>
            <a:tailEnd/>
          </a:ln>
        </p:spPr>
        <p:txBody>
          <a:bodyPr wrap="none">
            <a:spAutoFit/>
          </a:bodyPr>
          <a:lstStyle/>
          <a:p>
            <a:pPr eaLnBrk="1" hangingPunct="1">
              <a:defRPr/>
            </a:pPr>
            <a:r>
              <a:rPr lang="de-AT" altLang="de-DE" dirty="0">
                <a:latin typeface="+mn-lt"/>
              </a:rPr>
              <a:t>Schutzbund, 1933</a:t>
            </a:r>
          </a:p>
        </p:txBody>
      </p:sp>
      <p:sp>
        <p:nvSpPr>
          <p:cNvPr id="59401" name="Rechteck 9">
            <a:extLst>
              <a:ext uri="{FF2B5EF4-FFF2-40B4-BE49-F238E27FC236}">
                <a16:creationId xmlns:a16="http://schemas.microsoft.com/office/drawing/2014/main" id="{07AFFD36-03F5-4407-8BA6-FF1E5AF7A1FE}"/>
              </a:ext>
            </a:extLst>
          </p:cNvPr>
          <p:cNvSpPr>
            <a:spLocks noChangeArrowheads="1"/>
          </p:cNvSpPr>
          <p:nvPr/>
        </p:nvSpPr>
        <p:spPr bwMode="auto">
          <a:xfrm>
            <a:off x="5435600" y="6308725"/>
            <a:ext cx="3060700" cy="369888"/>
          </a:xfrm>
          <a:prstGeom prst="rect">
            <a:avLst/>
          </a:prstGeom>
          <a:noFill/>
          <a:ln w="9525">
            <a:noFill/>
            <a:miter lim="800000"/>
            <a:headEnd/>
            <a:tailEnd/>
          </a:ln>
        </p:spPr>
        <p:txBody>
          <a:bodyPr wrap="none">
            <a:spAutoFit/>
          </a:bodyPr>
          <a:lstStyle/>
          <a:p>
            <a:pPr eaLnBrk="1" hangingPunct="1">
              <a:defRPr/>
            </a:pPr>
            <a:r>
              <a:rPr lang="de-AT" altLang="de-DE" dirty="0">
                <a:latin typeface="+mn-lt"/>
              </a:rPr>
              <a:t>Nationalsozialistische SA, 1932</a:t>
            </a:r>
          </a:p>
        </p:txBody>
      </p:sp>
      <p:pic>
        <p:nvPicPr>
          <p:cNvPr id="10" name="Picture 2">
            <a:extLst>
              <a:ext uri="{FF2B5EF4-FFF2-40B4-BE49-F238E27FC236}">
                <a16:creationId xmlns:a16="http://schemas.microsoft.com/office/drawing/2014/main" id="{03C391E8-F9DE-4A6B-BD9C-AAA1E3EF56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8" y="981075"/>
            <a:ext cx="254000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939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39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40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939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4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9" grpId="0"/>
      <p:bldP spid="59400" grpId="0"/>
      <p:bldP spid="5940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79076BBA-6CF3-4BC9-9EEC-2BC2F06DB66E}"/>
              </a:ext>
            </a:extLst>
          </p:cNvPr>
          <p:cNvSpPr txBox="1">
            <a:spLocks noChangeArrowheads="1"/>
          </p:cNvSpPr>
          <p:nvPr/>
        </p:nvSpPr>
        <p:spPr bwMode="auto">
          <a:xfrm>
            <a:off x="-12700" y="4424363"/>
            <a:ext cx="91455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Tx/>
              <a:buAutoNum type="arabicPeriod"/>
            </a:pPr>
            <a:r>
              <a:rPr lang="de-DE" altLang="de-DE"/>
              <a:t>longue durée (Lange Dauer, Bd. 1): soziale, politische und ökonomische Struktur-daten, die sich mitunter über Jahrhunderte erstecken</a:t>
            </a:r>
            <a:endParaRPr lang="de-AT" altLang="de-DE"/>
          </a:p>
        </p:txBody>
      </p:sp>
      <p:sp>
        <p:nvSpPr>
          <p:cNvPr id="11" name="Textfeld 10">
            <a:extLst>
              <a:ext uri="{FF2B5EF4-FFF2-40B4-BE49-F238E27FC236}">
                <a16:creationId xmlns:a16="http://schemas.microsoft.com/office/drawing/2014/main" id="{468F90FF-9DD5-402D-8F46-C59F3D7F6D55}"/>
              </a:ext>
            </a:extLst>
          </p:cNvPr>
          <p:cNvSpPr txBox="1">
            <a:spLocks noChangeArrowheads="1"/>
          </p:cNvSpPr>
          <p:nvPr/>
        </p:nvSpPr>
        <p:spPr bwMode="auto">
          <a:xfrm>
            <a:off x="-12700" y="5119688"/>
            <a:ext cx="8712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a:t>2. </a:t>
            </a:r>
            <a:r>
              <a:rPr lang="fr-FR" altLang="de-DE"/>
              <a:t>moyenne durée </a:t>
            </a:r>
            <a:r>
              <a:rPr lang="fr-FR" altLang="de-DE" i="1"/>
              <a:t>(</a:t>
            </a:r>
            <a:r>
              <a:rPr lang="de-DE" altLang="de-DE"/>
              <a:t>mittlerer Dauer, Bd. 2): Konjunkturdaten im Zeitraum über Jahre</a:t>
            </a:r>
          </a:p>
          <a:p>
            <a:pPr eaLnBrk="1" hangingPunct="1"/>
            <a:r>
              <a:rPr lang="de-DE" altLang="de-DE"/>
              <a:t>    bzw. Jahrzehnte (staats-politische systeme, gesellschaftliche Entwicklungen (soz.</a:t>
            </a:r>
          </a:p>
          <a:p>
            <a:pPr eaLnBrk="1" hangingPunct="1"/>
            <a:r>
              <a:rPr lang="de-DE" altLang="de-DE"/>
              <a:t>   „Schichten“ sowie kulturhistorische Phänomene</a:t>
            </a:r>
            <a:endParaRPr lang="de-AT" altLang="de-DE"/>
          </a:p>
        </p:txBody>
      </p:sp>
      <p:sp>
        <p:nvSpPr>
          <p:cNvPr id="12" name="Textfeld 11">
            <a:extLst>
              <a:ext uri="{FF2B5EF4-FFF2-40B4-BE49-F238E27FC236}">
                <a16:creationId xmlns:a16="http://schemas.microsoft.com/office/drawing/2014/main" id="{0C3E5059-CE7A-4AA1-97CA-9204D1C09F65}"/>
              </a:ext>
            </a:extLst>
          </p:cNvPr>
          <p:cNvSpPr txBox="1">
            <a:spLocks noChangeArrowheads="1"/>
          </p:cNvSpPr>
          <p:nvPr/>
        </p:nvSpPr>
        <p:spPr bwMode="auto">
          <a:xfrm>
            <a:off x="-1588" y="6092825"/>
            <a:ext cx="9144001"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a:t>3. </a:t>
            </a:r>
            <a:r>
              <a:rPr lang="fr-FR" altLang="de-DE"/>
              <a:t>histoire événementielle</a:t>
            </a:r>
            <a:r>
              <a:rPr lang="de-DE" altLang="de-DE"/>
              <a:t> (Ereignisgeschichte, Bd. 3) im Zeithorizont von Stunden,</a:t>
            </a:r>
          </a:p>
          <a:p>
            <a:pPr eaLnBrk="1" hangingPunct="1"/>
            <a:r>
              <a:rPr lang="de-DE" altLang="de-DE"/>
              <a:t>    Tagen, Wochen, Monaten </a:t>
            </a:r>
            <a:endParaRPr lang="de-AT" altLang="de-DE"/>
          </a:p>
          <a:p>
            <a:pPr eaLnBrk="1" hangingPunct="1"/>
            <a:endParaRPr lang="de-AT" altLang="de-DE"/>
          </a:p>
        </p:txBody>
      </p:sp>
      <p:sp>
        <p:nvSpPr>
          <p:cNvPr id="8" name="Rechteck 7">
            <a:extLst>
              <a:ext uri="{FF2B5EF4-FFF2-40B4-BE49-F238E27FC236}">
                <a16:creationId xmlns:a16="http://schemas.microsoft.com/office/drawing/2014/main" id="{884CD879-5246-4AC6-B24F-43363AA40793}"/>
              </a:ext>
            </a:extLst>
          </p:cNvPr>
          <p:cNvSpPr>
            <a:spLocks noChangeArrowheads="1"/>
          </p:cNvSpPr>
          <p:nvPr/>
        </p:nvSpPr>
        <p:spPr bwMode="auto">
          <a:xfrm>
            <a:off x="36461" y="2447003"/>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Wingdings" panose="05000000000000000000" pitchFamily="2" charset="2"/>
              <a:buChar char="Ø"/>
            </a:pPr>
            <a:r>
              <a:rPr lang="de-DE" altLang="de-DE" dirty="0"/>
              <a:t> Das Mittelmeer und die mediterrane Mittelmeerwelt in der Epoche Philipps II., 3 Bde., 1949, dt. 1990 – </a:t>
            </a:r>
            <a:r>
              <a:rPr lang="de-DE" altLang="de-DE" dirty="0" err="1"/>
              <a:t>Histoire</a:t>
            </a:r>
            <a:r>
              <a:rPr lang="de-DE" altLang="de-DE" dirty="0"/>
              <a:t> Totale (Beachtung aller Ebenen des menschlichen Handelns), Schule der „Annales“, </a:t>
            </a:r>
            <a:r>
              <a:rPr lang="de-AT" i="1" dirty="0" err="1"/>
              <a:t>nouvelle</a:t>
            </a:r>
            <a:r>
              <a:rPr lang="de-AT" i="1" dirty="0"/>
              <a:t> </a:t>
            </a:r>
            <a:r>
              <a:rPr lang="de-AT" i="1" dirty="0" err="1"/>
              <a:t>histoire</a:t>
            </a:r>
            <a:r>
              <a:rPr lang="de-AT" dirty="0"/>
              <a:t>,</a:t>
            </a:r>
            <a:r>
              <a:rPr lang="de-DE" altLang="de-DE" dirty="0"/>
              <a:t>1919ff, </a:t>
            </a:r>
            <a:r>
              <a:rPr lang="de-DE" altLang="de-DE"/>
              <a:t>1929 Gründung </a:t>
            </a:r>
            <a:r>
              <a:rPr lang="de-DE" altLang="de-DE" dirty="0"/>
              <a:t>der Zeitschrift </a:t>
            </a:r>
            <a:r>
              <a:rPr lang="fr-FR" i="1" dirty="0"/>
              <a:t>Annales d’histoire économique et sociale</a:t>
            </a:r>
            <a:r>
              <a:rPr lang="de-DE" altLang="de-DE" dirty="0"/>
              <a:t> </a:t>
            </a:r>
            <a:endParaRPr lang="de-AT" altLang="de-DE" dirty="0"/>
          </a:p>
        </p:txBody>
      </p:sp>
      <p:sp>
        <p:nvSpPr>
          <p:cNvPr id="9" name="Rechteck 8">
            <a:extLst>
              <a:ext uri="{FF2B5EF4-FFF2-40B4-BE49-F238E27FC236}">
                <a16:creationId xmlns:a16="http://schemas.microsoft.com/office/drawing/2014/main" id="{0AA4D2EF-2400-431F-8884-D30C98428589}"/>
              </a:ext>
            </a:extLst>
          </p:cNvPr>
          <p:cNvSpPr/>
          <p:nvPr/>
        </p:nvSpPr>
        <p:spPr>
          <a:xfrm>
            <a:off x="0" y="3716338"/>
            <a:ext cx="8601075" cy="646112"/>
          </a:xfrm>
          <a:prstGeom prst="rect">
            <a:avLst/>
          </a:prstGeom>
        </p:spPr>
        <p:txBody>
          <a:bodyPr wrap="none">
            <a:spAutoFit/>
          </a:bodyPr>
          <a:lstStyle/>
          <a:p>
            <a:pPr eaLnBrk="1" hangingPunct="1">
              <a:buFont typeface="Wingdings" pitchFamily="2" charset="2"/>
              <a:buChar char="Ø"/>
              <a:defRPr/>
            </a:pPr>
            <a:r>
              <a:rPr lang="de-DE" b="1" dirty="0">
                <a:solidFill>
                  <a:srgbClr val="0070C0"/>
                </a:solidFill>
                <a:effectLst>
                  <a:outerShdw blurRad="38100" dist="38100" dir="2700000" algn="tl">
                    <a:srgbClr val="000000">
                      <a:alpha val="43137"/>
                    </a:srgbClr>
                  </a:outerShdw>
                </a:effectLst>
                <a:latin typeface="Arial" charset="0"/>
                <a:cs typeface="Arial" charset="0"/>
              </a:rPr>
              <a:t> </a:t>
            </a:r>
            <a:r>
              <a:rPr lang="de-DE" b="1" dirty="0" err="1">
                <a:solidFill>
                  <a:srgbClr val="0070C0"/>
                </a:solidFill>
                <a:effectLst>
                  <a:outerShdw blurRad="38100" dist="38100" dir="2700000" algn="tl">
                    <a:srgbClr val="000000">
                      <a:alpha val="43137"/>
                    </a:srgbClr>
                  </a:outerShdw>
                </a:effectLst>
                <a:latin typeface="Arial" charset="0"/>
                <a:cs typeface="Arial" charset="0"/>
              </a:rPr>
              <a:t>Longue</a:t>
            </a:r>
            <a:r>
              <a:rPr lang="de-DE" b="1" dirty="0">
                <a:solidFill>
                  <a:srgbClr val="0070C0"/>
                </a:solidFill>
                <a:effectLst>
                  <a:outerShdw blurRad="38100" dist="38100" dir="2700000" algn="tl">
                    <a:srgbClr val="000000">
                      <a:alpha val="43137"/>
                    </a:srgbClr>
                  </a:outerShdw>
                </a:effectLst>
                <a:latin typeface="Arial" charset="0"/>
                <a:cs typeface="Arial" charset="0"/>
              </a:rPr>
              <a:t> </a:t>
            </a:r>
            <a:r>
              <a:rPr lang="de-DE" b="1" dirty="0" err="1">
                <a:solidFill>
                  <a:srgbClr val="0070C0"/>
                </a:solidFill>
                <a:effectLst>
                  <a:outerShdw blurRad="38100" dist="38100" dir="2700000" algn="tl">
                    <a:srgbClr val="000000">
                      <a:alpha val="43137"/>
                    </a:srgbClr>
                  </a:outerShdw>
                </a:effectLst>
                <a:latin typeface="Arial" charset="0"/>
                <a:cs typeface="Arial" charset="0"/>
              </a:rPr>
              <a:t>durée</a:t>
            </a:r>
            <a:r>
              <a:rPr lang="de-DE" b="1" dirty="0">
                <a:solidFill>
                  <a:srgbClr val="0070C0"/>
                </a:solidFill>
                <a:effectLst>
                  <a:outerShdw blurRad="38100" dist="38100" dir="2700000" algn="tl">
                    <a:srgbClr val="000000">
                      <a:alpha val="43137"/>
                    </a:srgbClr>
                  </a:outerShdw>
                </a:effectLst>
                <a:latin typeface="Arial" charset="0"/>
                <a:cs typeface="Arial" charset="0"/>
              </a:rPr>
              <a:t> (lange Dauer, „historischer Längsschnitt“- Struktur- und</a:t>
            </a:r>
          </a:p>
          <a:p>
            <a:pPr eaLnBrk="1" hangingPunct="1">
              <a:defRPr/>
            </a:pPr>
            <a:r>
              <a:rPr lang="de-DE" b="1" dirty="0">
                <a:solidFill>
                  <a:srgbClr val="0070C0"/>
                </a:solidFill>
                <a:effectLst>
                  <a:outerShdw blurRad="38100" dist="38100" dir="2700000" algn="tl">
                    <a:srgbClr val="000000">
                      <a:alpha val="43137"/>
                    </a:srgbClr>
                  </a:outerShdw>
                </a:effectLst>
                <a:latin typeface="Arial" charset="0"/>
                <a:cs typeface="Arial" charset="0"/>
              </a:rPr>
              <a:t>   Mentalitätsgeschichte)  - „Schule der Annales“ (Marc Broch, Lucien </a:t>
            </a:r>
            <a:r>
              <a:rPr lang="de-DE" b="1" dirty="0" err="1">
                <a:solidFill>
                  <a:srgbClr val="0070C0"/>
                </a:solidFill>
                <a:effectLst>
                  <a:outerShdw blurRad="38100" dist="38100" dir="2700000" algn="tl">
                    <a:srgbClr val="000000">
                      <a:alpha val="43137"/>
                    </a:srgbClr>
                  </a:outerShdw>
                </a:effectLst>
                <a:latin typeface="Arial" charset="0"/>
                <a:cs typeface="Arial" charset="0"/>
              </a:rPr>
              <a:t>Febvre</a:t>
            </a:r>
            <a:r>
              <a:rPr lang="de-DE" b="1" dirty="0">
                <a:solidFill>
                  <a:srgbClr val="0070C0"/>
                </a:solidFill>
                <a:effectLst>
                  <a:outerShdw blurRad="38100" dist="38100" dir="2700000" algn="tl">
                    <a:srgbClr val="000000">
                      <a:alpha val="43137"/>
                    </a:srgbClr>
                  </a:outerShdw>
                </a:effectLst>
                <a:latin typeface="Arial" charset="0"/>
                <a:cs typeface="Arial" charset="0"/>
              </a:rPr>
              <a:t>)</a:t>
            </a:r>
            <a:endParaRPr lang="de-AT" b="1" dirty="0">
              <a:solidFill>
                <a:srgbClr val="0070C0"/>
              </a:solidFill>
              <a:effectLst>
                <a:outerShdw blurRad="38100" dist="38100" dir="2700000" algn="tl">
                  <a:srgbClr val="000000">
                    <a:alpha val="43137"/>
                  </a:srgbClr>
                </a:outerShdw>
              </a:effectLst>
              <a:latin typeface="Arial" charset="0"/>
              <a:cs typeface="Arial" charset="0"/>
            </a:endParaRPr>
          </a:p>
        </p:txBody>
      </p:sp>
      <p:sp>
        <p:nvSpPr>
          <p:cNvPr id="2" name="Rechteck 1">
            <a:extLst>
              <a:ext uri="{FF2B5EF4-FFF2-40B4-BE49-F238E27FC236}">
                <a16:creationId xmlns:a16="http://schemas.microsoft.com/office/drawing/2014/main" id="{E8249E22-30B2-4C4D-A48B-DB712CFC5BB5}"/>
              </a:ext>
            </a:extLst>
          </p:cNvPr>
          <p:cNvSpPr/>
          <p:nvPr/>
        </p:nvSpPr>
        <p:spPr>
          <a:xfrm>
            <a:off x="179388" y="1628775"/>
            <a:ext cx="4824412" cy="461963"/>
          </a:xfrm>
          <a:prstGeom prst="rect">
            <a:avLst/>
          </a:prstGeom>
        </p:spPr>
        <p:txBody>
          <a:bodyPr wrap="none">
            <a:spAutoFit/>
          </a:bodyPr>
          <a:lstStyle/>
          <a:p>
            <a:pPr>
              <a:defRPr/>
            </a:pPr>
            <a:r>
              <a:rPr lang="de-AT" sz="2400" b="1" dirty="0">
                <a:solidFill>
                  <a:srgbClr val="0070C0"/>
                </a:solidFill>
                <a:effectLst>
                  <a:outerShdw blurRad="38100" dist="38100" dir="2700000" algn="tl">
                    <a:srgbClr val="000000">
                      <a:alpha val="43137"/>
                    </a:srgbClr>
                  </a:outerShdw>
                </a:effectLst>
              </a:rPr>
              <a:t>Was ist Mentalitätsgeschichte? </a:t>
            </a:r>
          </a:p>
        </p:txBody>
      </p:sp>
      <p:pic>
        <p:nvPicPr>
          <p:cNvPr id="3" name="Grafik 2">
            <a:extLst>
              <a:ext uri="{FF2B5EF4-FFF2-40B4-BE49-F238E27FC236}">
                <a16:creationId xmlns:a16="http://schemas.microsoft.com/office/drawing/2014/main" id="{F4B1A6F0-99A4-4ED9-9AC1-A91D681E44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217488"/>
            <a:ext cx="2581275" cy="17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eck 3">
            <a:extLst>
              <a:ext uri="{FF2B5EF4-FFF2-40B4-BE49-F238E27FC236}">
                <a16:creationId xmlns:a16="http://schemas.microsoft.com/office/drawing/2014/main" id="{2A29BFED-1CDC-4C25-84E1-B4A44E6271C7}"/>
              </a:ext>
            </a:extLst>
          </p:cNvPr>
          <p:cNvSpPr>
            <a:spLocks noChangeArrowheads="1"/>
          </p:cNvSpPr>
          <p:nvPr/>
        </p:nvSpPr>
        <p:spPr bwMode="auto">
          <a:xfrm>
            <a:off x="5772150" y="2006600"/>
            <a:ext cx="2678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1400"/>
              <a:t>Fernand Braudel (1902 – 1985)</a:t>
            </a:r>
            <a:endParaRPr lang="de-AT" altLang="de-DE"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0-#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0-#ppt_w/2"/>
                                          </p:val>
                                        </p:tav>
                                        <p:tav tm="100000">
                                          <p:val>
                                            <p:strVal val="#ppt_x"/>
                                          </p:val>
                                        </p:tav>
                                      </p:tavLst>
                                    </p:anim>
                                    <p:anim calcmode="lin" valueType="num">
                                      <p:cBhvr additive="base">
                                        <p:cTn id="37"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8" grpId="0"/>
      <p:bldP spid="9" grpId="0"/>
      <p:bldP spid="2" grpId="0"/>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el 1">
            <a:extLst>
              <a:ext uri="{FF2B5EF4-FFF2-40B4-BE49-F238E27FC236}">
                <a16:creationId xmlns:a16="http://schemas.microsoft.com/office/drawing/2014/main" id="{8DF6331F-440B-45BB-98EA-20C043CA56DB}"/>
              </a:ext>
            </a:extLst>
          </p:cNvPr>
          <p:cNvSpPr>
            <a:spLocks noGrp="1"/>
          </p:cNvSpPr>
          <p:nvPr>
            <p:ph type="title"/>
          </p:nvPr>
        </p:nvSpPr>
        <p:spPr>
          <a:xfrm>
            <a:off x="179388" y="188913"/>
            <a:ext cx="5040312" cy="1143000"/>
          </a:xfrm>
        </p:spPr>
        <p:txBody>
          <a:bodyPr/>
          <a:lstStyle/>
          <a:p>
            <a:r>
              <a:rPr lang="de-AT" altLang="de-DE" sz="2400"/>
              <a:t>Bürgerkrieg: </a:t>
            </a:r>
            <a:br>
              <a:rPr lang="de-AT" altLang="de-DE" sz="2400"/>
            </a:br>
            <a:r>
              <a:rPr lang="de-AT" altLang="de-DE" sz="2400"/>
              <a:t>12. – 15. 2. 1934</a:t>
            </a:r>
            <a:br>
              <a:rPr lang="de-AT" altLang="de-DE" sz="2400"/>
            </a:br>
            <a:r>
              <a:rPr lang="de-AT" altLang="de-DE" sz="2000"/>
              <a:t>Beschießung des „Karl Marx-Hofes“ in Wien …</a:t>
            </a:r>
          </a:p>
        </p:txBody>
      </p:sp>
      <p:pic>
        <p:nvPicPr>
          <p:cNvPr id="168963" name="Inhaltsplatzhalter 3">
            <a:extLst>
              <a:ext uri="{FF2B5EF4-FFF2-40B4-BE49-F238E27FC236}">
                <a16:creationId xmlns:a16="http://schemas.microsoft.com/office/drawing/2014/main" id="{D5F844B1-C911-40CD-BE68-DB21C083C0F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219700" y="188913"/>
            <a:ext cx="2592388" cy="6572250"/>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el 1">
            <a:extLst>
              <a:ext uri="{FF2B5EF4-FFF2-40B4-BE49-F238E27FC236}">
                <a16:creationId xmlns:a16="http://schemas.microsoft.com/office/drawing/2014/main" id="{6C5762DA-13A7-43A0-A43A-2184A853548E}"/>
              </a:ext>
            </a:extLst>
          </p:cNvPr>
          <p:cNvSpPr>
            <a:spLocks noGrp="1"/>
          </p:cNvSpPr>
          <p:nvPr>
            <p:ph type="title"/>
          </p:nvPr>
        </p:nvSpPr>
        <p:spPr>
          <a:xfrm>
            <a:off x="468313" y="404813"/>
            <a:ext cx="8229600" cy="1079500"/>
          </a:xfrm>
        </p:spPr>
        <p:txBody>
          <a:bodyPr/>
          <a:lstStyle/>
          <a:p>
            <a:r>
              <a:rPr lang="de-AT" altLang="de-DE" sz="2400" dirty="0"/>
              <a:t>„Im Namen Gottes“ … </a:t>
            </a:r>
            <a:br>
              <a:rPr lang="de-AT" altLang="de-DE" sz="2400" dirty="0"/>
            </a:br>
            <a:r>
              <a:rPr lang="de-AT" altLang="de-DE" sz="2400" dirty="0"/>
              <a:t>Autoritär regiertes Österreich (1934 – 1938)</a:t>
            </a:r>
            <a:br>
              <a:rPr lang="de-AT" altLang="de-DE" sz="2400" dirty="0"/>
            </a:br>
            <a:r>
              <a:rPr lang="de-AT" altLang="de-DE" sz="2000" dirty="0"/>
              <a:t>Die Zeit des „Austrofaschismus“</a:t>
            </a:r>
            <a:br>
              <a:rPr lang="de-AT" altLang="de-DE" sz="2400" dirty="0"/>
            </a:br>
            <a:br>
              <a:rPr lang="de-AT" altLang="de-DE" sz="2000" dirty="0"/>
            </a:br>
            <a:endParaRPr lang="de-AT" altLang="de-DE" sz="2000" dirty="0"/>
          </a:p>
        </p:txBody>
      </p:sp>
      <p:pic>
        <p:nvPicPr>
          <p:cNvPr id="171011" name="Inhaltsplatzhalter 3">
            <a:extLst>
              <a:ext uri="{FF2B5EF4-FFF2-40B4-BE49-F238E27FC236}">
                <a16:creationId xmlns:a16="http://schemas.microsoft.com/office/drawing/2014/main" id="{687F1982-D4C7-43D4-AF1B-59F791290A7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9512" y="1412776"/>
            <a:ext cx="3744912" cy="5364163"/>
          </a:xfrm>
        </p:spPr>
      </p:pic>
      <p:sp>
        <p:nvSpPr>
          <p:cNvPr id="171012" name="Textfeld 5">
            <a:extLst>
              <a:ext uri="{FF2B5EF4-FFF2-40B4-BE49-F238E27FC236}">
                <a16:creationId xmlns:a16="http://schemas.microsoft.com/office/drawing/2014/main" id="{859236F4-00DC-49DB-A20D-35D3477669A0}"/>
              </a:ext>
            </a:extLst>
          </p:cNvPr>
          <p:cNvSpPr txBox="1">
            <a:spLocks noChangeArrowheads="1"/>
          </p:cNvSpPr>
          <p:nvPr/>
        </p:nvSpPr>
        <p:spPr bwMode="auto">
          <a:xfrm>
            <a:off x="4139952" y="6161087"/>
            <a:ext cx="37449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AT" altLang="de-DE" sz="1600" dirty="0"/>
              <a:t>Bundeskanzler Engelbert Dollfuß (Bundeskanzler von 1932 – 1934)</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 Bettmann/Corbis, Nationalbibliothek">
            <a:extLst>
              <a:ext uri="{FF2B5EF4-FFF2-40B4-BE49-F238E27FC236}">
                <a16:creationId xmlns:a16="http://schemas.microsoft.com/office/drawing/2014/main" id="{7E3D0163-A3A7-4A11-A248-8DC0C3C485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04664"/>
            <a:ext cx="5981700"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5" name="Textfeld 2">
            <a:extLst>
              <a:ext uri="{FF2B5EF4-FFF2-40B4-BE49-F238E27FC236}">
                <a16:creationId xmlns:a16="http://schemas.microsoft.com/office/drawing/2014/main" id="{3E2D5348-75A4-4FE5-A23B-30CC8C6F1D4D}"/>
              </a:ext>
            </a:extLst>
          </p:cNvPr>
          <p:cNvSpPr txBox="1">
            <a:spLocks noChangeArrowheads="1"/>
          </p:cNvSpPr>
          <p:nvPr/>
        </p:nvSpPr>
        <p:spPr bwMode="auto">
          <a:xfrm>
            <a:off x="6124499" y="5045363"/>
            <a:ext cx="3041814"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de-AT" altLang="de-DE" sz="1400" dirty="0"/>
              <a:t>Die „</a:t>
            </a:r>
            <a:r>
              <a:rPr lang="de-AT" altLang="de-DE" sz="1400" dirty="0" err="1"/>
              <a:t>Maiverfasssung</a:t>
            </a:r>
            <a:r>
              <a:rPr lang="de-AT" altLang="de-DE" sz="1400" dirty="0"/>
              <a:t>“</a:t>
            </a:r>
          </a:p>
          <a:p>
            <a:r>
              <a:rPr lang="de-AT" altLang="de-DE" sz="1400" dirty="0"/>
              <a:t>vom 1. 5. 1934 ... im ...</a:t>
            </a:r>
          </a:p>
          <a:p>
            <a:endParaRPr lang="de-AT" altLang="de-DE" sz="1400" dirty="0"/>
          </a:p>
          <a:p>
            <a:r>
              <a:rPr lang="de-AT" altLang="de-DE" sz="1400" dirty="0"/>
              <a:t>... Rekurs auf die Tradition des „Gottesgnadentums“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F5146B5-CBB5-47E0-9DE4-E1B006D0C1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692696"/>
            <a:ext cx="6905453" cy="4608512"/>
          </a:xfrm>
          <a:prstGeom prst="rect">
            <a:avLst/>
          </a:prstGeom>
        </p:spPr>
      </p:pic>
      <p:sp>
        <p:nvSpPr>
          <p:cNvPr id="4" name="Rechteck 3">
            <a:extLst>
              <a:ext uri="{FF2B5EF4-FFF2-40B4-BE49-F238E27FC236}">
                <a16:creationId xmlns:a16="http://schemas.microsoft.com/office/drawing/2014/main" id="{D46B4C9C-F671-4AFE-917F-50786BEE0427}"/>
              </a:ext>
            </a:extLst>
          </p:cNvPr>
          <p:cNvSpPr/>
          <p:nvPr/>
        </p:nvSpPr>
        <p:spPr>
          <a:xfrm>
            <a:off x="35496" y="6093296"/>
            <a:ext cx="9108504" cy="523220"/>
          </a:xfrm>
          <a:prstGeom prst="rect">
            <a:avLst/>
          </a:prstGeom>
        </p:spPr>
        <p:txBody>
          <a:bodyPr wrap="square">
            <a:spAutoFit/>
          </a:bodyPr>
          <a:lstStyle/>
          <a:p>
            <a:r>
              <a:rPr lang="de-AT" sz="1400" dirty="0"/>
              <a:t>Die Unterzeichner: Papst Pius XII. Eugenio </a:t>
            </a:r>
            <a:r>
              <a:rPr lang="de-AT" sz="1400" dirty="0" err="1"/>
              <a:t>Pacelli</a:t>
            </a:r>
            <a:r>
              <a:rPr lang="de-AT" sz="1400" dirty="0"/>
              <a:t>, Bundeskanzler Engelbert Dollfuß, </a:t>
            </a:r>
            <a:r>
              <a:rPr lang="de-AT" sz="1400" dirty="0" err="1"/>
              <a:t>Justitzminister</a:t>
            </a:r>
            <a:r>
              <a:rPr lang="de-AT" sz="1400" dirty="0"/>
              <a:t> Kurt Schuschnigg (Unterrichtsressort)</a:t>
            </a:r>
          </a:p>
        </p:txBody>
      </p:sp>
      <p:sp>
        <p:nvSpPr>
          <p:cNvPr id="5" name="Rechteck 4">
            <a:extLst>
              <a:ext uri="{FF2B5EF4-FFF2-40B4-BE49-F238E27FC236}">
                <a16:creationId xmlns:a16="http://schemas.microsoft.com/office/drawing/2014/main" id="{3EC33981-EA67-4E83-9CE7-776D656859D7}"/>
              </a:ext>
            </a:extLst>
          </p:cNvPr>
          <p:cNvSpPr/>
          <p:nvPr/>
        </p:nvSpPr>
        <p:spPr>
          <a:xfrm>
            <a:off x="35496" y="5603545"/>
            <a:ext cx="9252520" cy="523220"/>
          </a:xfrm>
          <a:prstGeom prst="rect">
            <a:avLst/>
          </a:prstGeom>
        </p:spPr>
        <p:txBody>
          <a:bodyPr wrap="square">
            <a:spAutoFit/>
          </a:bodyPr>
          <a:lstStyle/>
          <a:p>
            <a:r>
              <a:rPr lang="de-AT" sz="1400" dirty="0"/>
              <a:t>5. Juni 1933 unterzeichneten die Österreichische Bundesregierung und der „Heilige Stuhl“ unter Papst Pius XI. das im Wesentlichen bis heute geltende Konkordat.</a:t>
            </a:r>
          </a:p>
        </p:txBody>
      </p:sp>
    </p:spTree>
    <p:extLst>
      <p:ext uri="{BB962C8B-B14F-4D97-AF65-F5344CB8AC3E}">
        <p14:creationId xmlns:p14="http://schemas.microsoft.com/office/powerpoint/2010/main" val="3334601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el 1">
            <a:extLst>
              <a:ext uri="{FF2B5EF4-FFF2-40B4-BE49-F238E27FC236}">
                <a16:creationId xmlns:a16="http://schemas.microsoft.com/office/drawing/2014/main" id="{2F468728-3997-4C8D-8E78-B234CA675B20}"/>
              </a:ext>
            </a:extLst>
          </p:cNvPr>
          <p:cNvSpPr>
            <a:spLocks noGrp="1"/>
          </p:cNvSpPr>
          <p:nvPr>
            <p:ph type="title"/>
          </p:nvPr>
        </p:nvSpPr>
        <p:spPr/>
        <p:txBody>
          <a:bodyPr/>
          <a:lstStyle/>
          <a:p>
            <a:r>
              <a:rPr lang="de-AT" altLang="de-DE" sz="2400"/>
              <a:t>Ermordung E. Dollfuß´ …</a:t>
            </a:r>
            <a:br>
              <a:rPr lang="de-AT" altLang="de-DE" sz="2400"/>
            </a:br>
            <a:r>
              <a:rPr lang="de-AT" altLang="de-DE" sz="2400"/>
              <a:t>… im Zuge eines nationalsozialistischen Putschversuches</a:t>
            </a:r>
            <a:br>
              <a:rPr lang="de-AT" altLang="de-DE" sz="2400"/>
            </a:br>
            <a:r>
              <a:rPr lang="de-AT" altLang="de-DE" sz="2400"/>
              <a:t> (25. 7. 1934)</a:t>
            </a:r>
          </a:p>
        </p:txBody>
      </p:sp>
      <p:pic>
        <p:nvPicPr>
          <p:cNvPr id="173059" name="Inhaltsplatzhalter 3">
            <a:extLst>
              <a:ext uri="{FF2B5EF4-FFF2-40B4-BE49-F238E27FC236}">
                <a16:creationId xmlns:a16="http://schemas.microsoft.com/office/drawing/2014/main" id="{A4C4B3F9-34F4-41CF-803F-4CE65890319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03350" y="1844675"/>
            <a:ext cx="6272213" cy="4367213"/>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hteck 1">
            <a:extLst>
              <a:ext uri="{FF2B5EF4-FFF2-40B4-BE49-F238E27FC236}">
                <a16:creationId xmlns:a16="http://schemas.microsoft.com/office/drawing/2014/main" id="{42BBB003-3229-411B-9BC4-1C113466B6A4}"/>
              </a:ext>
            </a:extLst>
          </p:cNvPr>
          <p:cNvSpPr>
            <a:spLocks noChangeArrowheads="1"/>
          </p:cNvSpPr>
          <p:nvPr/>
        </p:nvSpPr>
        <p:spPr bwMode="auto">
          <a:xfrm>
            <a:off x="1116013" y="1844675"/>
            <a:ext cx="6553200" cy="3386138"/>
          </a:xfrm>
          <a:prstGeom prst="rect">
            <a:avLst/>
          </a:prstGeom>
          <a:noFill/>
          <a:ln w="9525">
            <a:noFill/>
            <a:miter lim="800000"/>
            <a:headEnd/>
            <a:tailEnd/>
          </a:ln>
        </p:spPr>
        <p:txBody>
          <a:bodyPr>
            <a:spAutoFit/>
          </a:bodyPr>
          <a:lstStyle/>
          <a:p>
            <a:pPr eaLnBrk="1" fontAlgn="auto" hangingPunct="1">
              <a:spcBef>
                <a:spcPts val="0"/>
              </a:spcBef>
              <a:spcAft>
                <a:spcPts val="0"/>
              </a:spcAft>
              <a:defRPr/>
            </a:pPr>
            <a:endParaRPr lang="de-DE" altLang="de-DE" dirty="0">
              <a:latin typeface="+mn-lt"/>
              <a:cs typeface="+mn-cs"/>
            </a:endParaRPr>
          </a:p>
          <a:p>
            <a:pPr algn="ctr" eaLnBrk="1" fontAlgn="auto" hangingPunct="1">
              <a:spcBef>
                <a:spcPts val="0"/>
              </a:spcBef>
              <a:spcAft>
                <a:spcPts val="0"/>
              </a:spcAft>
              <a:defRPr/>
            </a:pPr>
            <a:r>
              <a:rPr lang="de-DE" sz="3200" b="1" dirty="0">
                <a:solidFill>
                  <a:schemeClr val="accent6">
                    <a:lumMod val="75000"/>
                  </a:schemeClr>
                </a:solidFill>
                <a:latin typeface="+mj-lt"/>
                <a:cs typeface="Arial" charset="0"/>
              </a:rPr>
              <a:t>VII. „Heim ins Reich!“</a:t>
            </a:r>
          </a:p>
          <a:p>
            <a:pPr algn="ctr" eaLnBrk="1" fontAlgn="auto" hangingPunct="1">
              <a:spcBef>
                <a:spcPts val="0"/>
              </a:spcBef>
              <a:spcAft>
                <a:spcPts val="0"/>
              </a:spcAft>
              <a:defRPr/>
            </a:pPr>
            <a:endParaRPr lang="de-DE" dirty="0">
              <a:latin typeface="Arial" charset="0"/>
              <a:cs typeface="Arial" charset="0"/>
            </a:endParaRPr>
          </a:p>
          <a:p>
            <a:pPr algn="ctr" eaLnBrk="1" fontAlgn="auto" hangingPunct="1">
              <a:spcBef>
                <a:spcPts val="0"/>
              </a:spcBef>
              <a:spcAft>
                <a:spcPts val="0"/>
              </a:spcAft>
              <a:defRPr/>
            </a:pPr>
            <a:r>
              <a:rPr lang="de-DE" sz="2800" b="1" dirty="0" err="1">
                <a:latin typeface="+mn-lt"/>
                <a:cs typeface="Arial" charset="0"/>
              </a:rPr>
              <a:t>Anschluß</a:t>
            </a:r>
            <a:r>
              <a:rPr lang="de-DE" sz="2800" b="1" dirty="0">
                <a:latin typeface="+mn-lt"/>
                <a:cs typeface="Arial" charset="0"/>
              </a:rPr>
              <a:t> 1938 - „ Ostmark“</a:t>
            </a:r>
          </a:p>
          <a:p>
            <a:pPr algn="ctr" eaLnBrk="1" fontAlgn="auto" hangingPunct="1">
              <a:spcBef>
                <a:spcPts val="0"/>
              </a:spcBef>
              <a:spcAft>
                <a:spcPts val="0"/>
              </a:spcAft>
              <a:defRPr/>
            </a:pPr>
            <a:r>
              <a:rPr lang="de-DE" sz="2800" b="1" dirty="0">
                <a:latin typeface="+mn-lt"/>
                <a:cs typeface="Arial" charset="0"/>
              </a:rPr>
              <a:t>Zweiter Weltkrieg</a:t>
            </a:r>
          </a:p>
          <a:p>
            <a:pPr algn="ctr" eaLnBrk="1" fontAlgn="auto" hangingPunct="1">
              <a:spcBef>
                <a:spcPts val="0"/>
              </a:spcBef>
              <a:spcAft>
                <a:spcPts val="0"/>
              </a:spcAft>
              <a:defRPr/>
            </a:pPr>
            <a:r>
              <a:rPr lang="de-DE" sz="2800" b="1" dirty="0">
                <a:latin typeface="+mn-lt"/>
                <a:cs typeface="Arial" charset="0"/>
              </a:rPr>
              <a:t>Shoa und Holocaust</a:t>
            </a:r>
          </a:p>
          <a:p>
            <a:pPr algn="ctr" eaLnBrk="1" fontAlgn="auto" hangingPunct="1">
              <a:spcBef>
                <a:spcPts val="0"/>
              </a:spcBef>
              <a:spcAft>
                <a:spcPts val="0"/>
              </a:spcAft>
              <a:defRPr/>
            </a:pPr>
            <a:endParaRPr lang="de-DE" altLang="de-DE" dirty="0">
              <a:latin typeface="+mn-lt"/>
              <a:cs typeface="+mn-cs"/>
            </a:endParaRPr>
          </a:p>
          <a:p>
            <a:pPr algn="ctr" eaLnBrk="1" fontAlgn="auto" hangingPunct="1">
              <a:spcBef>
                <a:spcPts val="0"/>
              </a:spcBef>
              <a:spcAft>
                <a:spcPts val="0"/>
              </a:spcAft>
              <a:defRPr/>
            </a:pPr>
            <a:endParaRPr lang="de-DE" altLang="de-DE" sz="2400" b="1" dirty="0">
              <a:latin typeface="+mn-lt"/>
              <a:cs typeface="+mn-cs"/>
            </a:endParaRPr>
          </a:p>
          <a:p>
            <a:pPr algn="ctr" eaLnBrk="1" fontAlgn="auto" hangingPunct="1">
              <a:spcBef>
                <a:spcPts val="0"/>
              </a:spcBef>
              <a:spcAft>
                <a:spcPts val="0"/>
              </a:spcAft>
              <a:defRPr/>
            </a:pPr>
            <a:endParaRPr lang="de-AT" altLang="de-DE" sz="2000" dirty="0">
              <a:latin typeface="+mn-lt"/>
              <a:cs typeface="+mn-c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el 1">
            <a:extLst>
              <a:ext uri="{FF2B5EF4-FFF2-40B4-BE49-F238E27FC236}">
                <a16:creationId xmlns:a16="http://schemas.microsoft.com/office/drawing/2014/main" id="{3DFF8542-503C-45D5-A65F-07C08DF3E82D}"/>
              </a:ext>
            </a:extLst>
          </p:cNvPr>
          <p:cNvSpPr>
            <a:spLocks noGrp="1"/>
          </p:cNvSpPr>
          <p:nvPr>
            <p:ph type="title"/>
          </p:nvPr>
        </p:nvSpPr>
        <p:spPr/>
        <p:txBody>
          <a:bodyPr/>
          <a:lstStyle/>
          <a:p>
            <a:pPr eaLnBrk="1" hangingPunct="1"/>
            <a:r>
              <a:rPr lang="de-AT" altLang="de-DE" sz="2400"/>
              <a:t>Der „Anschluß“ – Einmarsch der deutschen Wehrmacht …</a:t>
            </a:r>
            <a:br>
              <a:rPr lang="de-AT" altLang="de-DE" sz="2400"/>
            </a:br>
            <a:r>
              <a:rPr lang="de-AT" altLang="de-DE" sz="2400"/>
              <a:t>… am 12. 3. 1938</a:t>
            </a:r>
          </a:p>
        </p:txBody>
      </p:sp>
      <p:pic>
        <p:nvPicPr>
          <p:cNvPr id="182275" name="Inhaltsplatzhalter 3">
            <a:extLst>
              <a:ext uri="{FF2B5EF4-FFF2-40B4-BE49-F238E27FC236}">
                <a16:creationId xmlns:a16="http://schemas.microsoft.com/office/drawing/2014/main" id="{DD37C976-F32F-45FE-BDE4-659E6CF3CA3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323975" y="1714500"/>
            <a:ext cx="6194425" cy="4000500"/>
          </a:xfrm>
        </p:spPr>
      </p:pic>
    </p:spTree>
    <p:extLst>
      <p:ext uri="{BB962C8B-B14F-4D97-AF65-F5344CB8AC3E}">
        <p14:creationId xmlns:p14="http://schemas.microsoft.com/office/powerpoint/2010/main" val="39855392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el 1">
            <a:extLst>
              <a:ext uri="{FF2B5EF4-FFF2-40B4-BE49-F238E27FC236}">
                <a16:creationId xmlns:a16="http://schemas.microsoft.com/office/drawing/2014/main" id="{E4D4BD11-BE4B-47E1-904F-32FFF053CEAD}"/>
              </a:ext>
            </a:extLst>
          </p:cNvPr>
          <p:cNvSpPr>
            <a:spLocks noGrp="1"/>
          </p:cNvSpPr>
          <p:nvPr>
            <p:ph type="title"/>
          </p:nvPr>
        </p:nvSpPr>
        <p:spPr>
          <a:xfrm>
            <a:off x="457200" y="274638"/>
            <a:ext cx="8229600" cy="777875"/>
          </a:xfrm>
        </p:spPr>
        <p:txBody>
          <a:bodyPr/>
          <a:lstStyle/>
          <a:p>
            <a:pPr eaLnBrk="1" hangingPunct="1"/>
            <a:r>
              <a:rPr lang="de-AT" altLang="de-DE" sz="2800"/>
              <a:t>Der „Anschluß“ wird offiziell vollzogen:</a:t>
            </a:r>
            <a:br>
              <a:rPr lang="de-AT" altLang="de-DE" sz="2800"/>
            </a:br>
            <a:r>
              <a:rPr lang="de-AT" altLang="de-DE" sz="2400"/>
              <a:t>Der „Übervater“ Hitler – Wien – Heldenplatz am 15. 3. 1938</a:t>
            </a:r>
          </a:p>
        </p:txBody>
      </p:sp>
      <p:pic>
        <p:nvPicPr>
          <p:cNvPr id="183299" name="Inhaltsplatzhalter 3">
            <a:extLst>
              <a:ext uri="{FF2B5EF4-FFF2-40B4-BE49-F238E27FC236}">
                <a16:creationId xmlns:a16="http://schemas.microsoft.com/office/drawing/2014/main" id="{3C4CCA1E-A547-4AA5-9B71-005FB231E41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39975" y="1341438"/>
            <a:ext cx="3743325" cy="5351462"/>
          </a:xfrm>
        </p:spPr>
      </p:pic>
    </p:spTree>
    <p:extLst>
      <p:ext uri="{BB962C8B-B14F-4D97-AF65-F5344CB8AC3E}">
        <p14:creationId xmlns:p14="http://schemas.microsoft.com/office/powerpoint/2010/main" val="33938932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itel 1">
            <a:extLst>
              <a:ext uri="{FF2B5EF4-FFF2-40B4-BE49-F238E27FC236}">
                <a16:creationId xmlns:a16="http://schemas.microsoft.com/office/drawing/2014/main" id="{5F6EDC78-3AB0-4D91-BAB3-EB1910EA0F2D}"/>
              </a:ext>
            </a:extLst>
          </p:cNvPr>
          <p:cNvSpPr>
            <a:spLocks noGrp="1"/>
          </p:cNvSpPr>
          <p:nvPr>
            <p:ph type="title"/>
          </p:nvPr>
        </p:nvSpPr>
        <p:spPr/>
        <p:txBody>
          <a:bodyPr/>
          <a:lstStyle/>
          <a:p>
            <a:pPr eaLnBrk="1" hangingPunct="1"/>
            <a:r>
              <a:rPr lang="de-AT" altLang="de-DE" sz="1800"/>
              <a:t>Österreich nach dem „Anschluß“: Als „Ostmark“ im „Dritten Reich“ (1938 – 1945) … verliert „Österreich“  seine „nominelle Identität“ … ist aber wieder Teil eines Größeren</a:t>
            </a:r>
          </a:p>
        </p:txBody>
      </p:sp>
      <p:pic>
        <p:nvPicPr>
          <p:cNvPr id="194563" name="Inhaltsplatzhalter 3">
            <a:extLst>
              <a:ext uri="{FF2B5EF4-FFF2-40B4-BE49-F238E27FC236}">
                <a16:creationId xmlns:a16="http://schemas.microsoft.com/office/drawing/2014/main" id="{8AB4946C-5D72-47E6-AE58-AE98868EBA6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331913" y="1557338"/>
            <a:ext cx="6911975" cy="5099050"/>
          </a:xfrm>
        </p:spPr>
      </p:pic>
    </p:spTree>
    <p:extLst>
      <p:ext uri="{BB962C8B-B14F-4D97-AF65-F5344CB8AC3E}">
        <p14:creationId xmlns:p14="http://schemas.microsoft.com/office/powerpoint/2010/main" val="22305370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a:extLst>
              <a:ext uri="{FF2B5EF4-FFF2-40B4-BE49-F238E27FC236}">
                <a16:creationId xmlns:a16="http://schemas.microsoft.com/office/drawing/2014/main" id="{3CFF721F-6A0C-49D5-84BA-41BC5CBA30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341438"/>
            <a:ext cx="61341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19" name="Rechteck 3">
            <a:extLst>
              <a:ext uri="{FF2B5EF4-FFF2-40B4-BE49-F238E27FC236}">
                <a16:creationId xmlns:a16="http://schemas.microsoft.com/office/drawing/2014/main" id="{E78C43A4-61E0-43E4-9D20-B45BA9026DE6}"/>
              </a:ext>
            </a:extLst>
          </p:cNvPr>
          <p:cNvSpPr>
            <a:spLocks noChangeArrowheads="1"/>
          </p:cNvSpPr>
          <p:nvPr/>
        </p:nvSpPr>
        <p:spPr bwMode="auto">
          <a:xfrm>
            <a:off x="1187450" y="620713"/>
            <a:ext cx="7777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de-AT" altLang="de-DE"/>
              <a:t>Stimmzettel zum Anschluss Österreichs an das Deutsche Reich</a:t>
            </a:r>
          </a:p>
        </p:txBody>
      </p:sp>
      <p:sp>
        <p:nvSpPr>
          <p:cNvPr id="5" name="Rechteck 4">
            <a:extLst>
              <a:ext uri="{FF2B5EF4-FFF2-40B4-BE49-F238E27FC236}">
                <a16:creationId xmlns:a16="http://schemas.microsoft.com/office/drawing/2014/main" id="{81600FFA-3E2A-4871-AA70-45408ABFA68F}"/>
              </a:ext>
            </a:extLst>
          </p:cNvPr>
          <p:cNvSpPr/>
          <p:nvPr/>
        </p:nvSpPr>
        <p:spPr>
          <a:xfrm>
            <a:off x="0" y="6165850"/>
            <a:ext cx="9828213" cy="368300"/>
          </a:xfrm>
          <a:prstGeom prst="rect">
            <a:avLst/>
          </a:prstGeom>
        </p:spPr>
        <p:txBody>
          <a:bodyPr>
            <a:spAutoFit/>
          </a:bodyPr>
          <a:lstStyle/>
          <a:p>
            <a:pPr>
              <a:defRPr/>
            </a:pPr>
            <a:r>
              <a:rPr lang="de-AT" altLang="de-DE" dirty="0">
                <a:latin typeface="+mn-lt"/>
              </a:rPr>
              <a:t>Volksabstimmung für den </a:t>
            </a:r>
            <a:r>
              <a:rPr lang="de-AT" altLang="de-DE" dirty="0" err="1">
                <a:latin typeface="+mn-lt"/>
              </a:rPr>
              <a:t>Anschluß</a:t>
            </a:r>
            <a:r>
              <a:rPr lang="de-AT" altLang="de-DE" dirty="0">
                <a:latin typeface="+mn-lt"/>
              </a:rPr>
              <a:t> an das Deutsche Reich (10. 4. 1938) … 99,73% Ja-Stimmen</a:t>
            </a:r>
            <a:endParaRPr lang="de-AT" dirty="0">
              <a:latin typeface="+mn-lt"/>
            </a:endParaRPr>
          </a:p>
        </p:txBody>
      </p:sp>
    </p:spTree>
    <p:extLst>
      <p:ext uri="{BB962C8B-B14F-4D97-AF65-F5344CB8AC3E}">
        <p14:creationId xmlns:p14="http://schemas.microsoft.com/office/powerpoint/2010/main" val="3830258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feld 1">
            <a:extLst>
              <a:ext uri="{FF2B5EF4-FFF2-40B4-BE49-F238E27FC236}">
                <a16:creationId xmlns:a16="http://schemas.microsoft.com/office/drawing/2014/main" id="{20D19F24-8A26-420C-A694-690DC6DEDFBF}"/>
              </a:ext>
            </a:extLst>
          </p:cNvPr>
          <p:cNvSpPr txBox="1">
            <a:spLocks noChangeArrowheads="1"/>
          </p:cNvSpPr>
          <p:nvPr/>
        </p:nvSpPr>
        <p:spPr bwMode="auto">
          <a:xfrm>
            <a:off x="928688" y="12858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de-AT" altLang="de-DE">
              <a:latin typeface="Calibri" panose="020F0502020204030204" pitchFamily="34" charset="0"/>
            </a:endParaRPr>
          </a:p>
        </p:txBody>
      </p:sp>
      <p:sp>
        <p:nvSpPr>
          <p:cNvPr id="11267" name="Titel 3">
            <a:extLst>
              <a:ext uri="{FF2B5EF4-FFF2-40B4-BE49-F238E27FC236}">
                <a16:creationId xmlns:a16="http://schemas.microsoft.com/office/drawing/2014/main" id="{6C49111D-A887-4AEE-A14B-DAC047CE7054}"/>
              </a:ext>
            </a:extLst>
          </p:cNvPr>
          <p:cNvSpPr>
            <a:spLocks noGrp="1"/>
          </p:cNvSpPr>
          <p:nvPr>
            <p:ph type="title"/>
          </p:nvPr>
        </p:nvSpPr>
        <p:spPr>
          <a:xfrm>
            <a:off x="457200" y="-285750"/>
            <a:ext cx="8229600" cy="142875"/>
          </a:xfrm>
        </p:spPr>
        <p:txBody>
          <a:bodyPr/>
          <a:lstStyle/>
          <a:p>
            <a:pPr eaLnBrk="1" hangingPunct="1"/>
            <a:endParaRPr lang="de-AT" altLang="de-DE" sz="1000"/>
          </a:p>
        </p:txBody>
      </p:sp>
      <p:sp>
        <p:nvSpPr>
          <p:cNvPr id="5" name="Inhaltsplatzhalter 4">
            <a:extLst>
              <a:ext uri="{FF2B5EF4-FFF2-40B4-BE49-F238E27FC236}">
                <a16:creationId xmlns:a16="http://schemas.microsoft.com/office/drawing/2014/main" id="{DF49E70A-6A60-421E-9288-9DBB6C88299B}"/>
              </a:ext>
            </a:extLst>
          </p:cNvPr>
          <p:cNvSpPr>
            <a:spLocks noGrp="1"/>
          </p:cNvSpPr>
          <p:nvPr>
            <p:ph idx="1"/>
          </p:nvPr>
        </p:nvSpPr>
        <p:spPr>
          <a:xfrm>
            <a:off x="323850" y="476250"/>
            <a:ext cx="6192838" cy="5832475"/>
          </a:xfrm>
        </p:spPr>
        <p:txBody>
          <a:bodyPr rtlCol="0">
            <a:normAutofit fontScale="70000" lnSpcReduction="20000"/>
          </a:bodyPr>
          <a:lstStyle/>
          <a:p>
            <a:pPr marL="0" indent="0" algn="just" eaLnBrk="1" fontAlgn="auto" hangingPunct="1">
              <a:lnSpc>
                <a:spcPct val="150000"/>
              </a:lnSpc>
              <a:spcBef>
                <a:spcPct val="0"/>
              </a:spcBef>
              <a:spcAft>
                <a:spcPts val="0"/>
              </a:spcAft>
              <a:buFont typeface="Arial" panose="020B0604020202020204" pitchFamily="34" charset="0"/>
              <a:buNone/>
              <a:defRPr/>
            </a:pPr>
            <a:r>
              <a:rPr lang="de-DE" sz="2900" dirty="0">
                <a:ea typeface="Times New Roman" pitchFamily="18" charset="0"/>
                <a:cs typeface="Adobe Devanagari" pitchFamily="18" charset="0"/>
              </a:rPr>
              <a:t>„Täuschen wir uns nicht: Das Bild, das wir von anderen Völkern oder von uns selbst haben, hängt mit dem Geschichtsbild zusammen, das uns vermittelt wurde, als wir Kinder waren. Es prägt uns für den Rest des Lebens. Zu dieser frühen Darstellung der Geschichte, die auch für jeden eine Entdeckung der Welt, der Vergangenheit und der Gesellschaft bedeutet, gesellen sich sodann Meinungen, flüchtige oder dauerhafte Ideen - gleich einer Liebe - hinzu, wobei die Spuren unserer ersten Neugier, unserer ersten Gefühle unauslöschlich bleiben.“</a:t>
            </a:r>
          </a:p>
          <a:p>
            <a:pPr marL="0" indent="0" algn="just" eaLnBrk="1" fontAlgn="auto" hangingPunct="1">
              <a:lnSpc>
                <a:spcPct val="150000"/>
              </a:lnSpc>
              <a:spcBef>
                <a:spcPct val="0"/>
              </a:spcBef>
              <a:spcAft>
                <a:spcPts val="0"/>
              </a:spcAft>
              <a:buFont typeface="Arial" panose="020B0604020202020204" pitchFamily="34" charset="0"/>
              <a:buNone/>
              <a:defRPr/>
            </a:pPr>
            <a:endParaRPr lang="de-DE" sz="1400" dirty="0">
              <a:latin typeface="Adobe Devanagari" pitchFamily="18" charset="0"/>
              <a:cs typeface="Adobe Devanagari" pitchFamily="18" charset="0"/>
            </a:endParaRPr>
          </a:p>
          <a:p>
            <a:pPr marL="0" indent="0" algn="just" eaLnBrk="1" fontAlgn="auto" hangingPunct="1">
              <a:lnSpc>
                <a:spcPct val="150000"/>
              </a:lnSpc>
              <a:spcBef>
                <a:spcPct val="0"/>
              </a:spcBef>
              <a:spcAft>
                <a:spcPts val="0"/>
              </a:spcAft>
              <a:buFont typeface="Arial" panose="020B0604020202020204" pitchFamily="34" charset="0"/>
              <a:buNone/>
              <a:defRPr/>
            </a:pPr>
            <a:endParaRPr lang="de-AT" sz="1400" dirty="0">
              <a:latin typeface="Adobe Devanagari" pitchFamily="18" charset="0"/>
              <a:cs typeface="Adobe Devanagari" pitchFamily="18" charset="0"/>
            </a:endParaRPr>
          </a:p>
          <a:p>
            <a:pPr marL="0" indent="0" algn="just" eaLnBrk="1" fontAlgn="auto" hangingPunct="1">
              <a:lnSpc>
                <a:spcPct val="150000"/>
              </a:lnSpc>
              <a:spcBef>
                <a:spcPct val="0"/>
              </a:spcBef>
              <a:spcAft>
                <a:spcPts val="0"/>
              </a:spcAft>
              <a:buFont typeface="Arial" panose="020B0604020202020204" pitchFamily="34" charset="0"/>
              <a:buNone/>
              <a:defRPr/>
            </a:pPr>
            <a:endParaRPr lang="de-DE" sz="2300" dirty="0">
              <a:ea typeface="Times New Roman" pitchFamily="18" charset="0"/>
              <a:cs typeface="Adobe Devanagari" pitchFamily="18" charset="0"/>
            </a:endParaRPr>
          </a:p>
          <a:p>
            <a:pPr marL="0" indent="0" algn="just" eaLnBrk="1" fontAlgn="auto" hangingPunct="1">
              <a:lnSpc>
                <a:spcPct val="150000"/>
              </a:lnSpc>
              <a:spcBef>
                <a:spcPct val="0"/>
              </a:spcBef>
              <a:spcAft>
                <a:spcPts val="0"/>
              </a:spcAft>
              <a:buFont typeface="Arial" panose="020B0604020202020204" pitchFamily="34" charset="0"/>
              <a:buNone/>
              <a:defRPr/>
            </a:pPr>
            <a:endParaRPr lang="de-DE" sz="2300" dirty="0">
              <a:ea typeface="Times New Roman" pitchFamily="18" charset="0"/>
              <a:cs typeface="Adobe Devanagari" pitchFamily="18" charset="0"/>
            </a:endParaRPr>
          </a:p>
          <a:p>
            <a:pPr marL="0" indent="0" algn="just" eaLnBrk="1" fontAlgn="auto" hangingPunct="1">
              <a:lnSpc>
                <a:spcPct val="150000"/>
              </a:lnSpc>
              <a:spcBef>
                <a:spcPct val="0"/>
              </a:spcBef>
              <a:spcAft>
                <a:spcPts val="0"/>
              </a:spcAft>
              <a:buFont typeface="Arial" panose="020B0604020202020204" pitchFamily="34" charset="0"/>
              <a:buNone/>
              <a:defRPr/>
            </a:pPr>
            <a:r>
              <a:rPr lang="de-DE" sz="2300" dirty="0">
                <a:ea typeface="Times New Roman" pitchFamily="18" charset="0"/>
                <a:cs typeface="Adobe Devanagari" pitchFamily="18" charset="0"/>
              </a:rPr>
              <a:t>(Marc Ferro: Geschichtsbilder. Wie die Vergangenheit vermittelt wird. Beispiele aus aller Welt, Frankfurt/Main, 1991.)</a:t>
            </a:r>
            <a:endParaRPr lang="de-DE" sz="2300" dirty="0">
              <a:cs typeface="Adobe Devanagari" pitchFamily="18" charset="0"/>
            </a:endParaRPr>
          </a:p>
          <a:p>
            <a:pPr eaLnBrk="1" fontAlgn="auto" hangingPunct="1">
              <a:spcAft>
                <a:spcPts val="0"/>
              </a:spcAft>
              <a:defRPr/>
            </a:pPr>
            <a:endParaRPr lang="de-AT" dirty="0">
              <a:latin typeface="Adobe Devanagari" pitchFamily="18" charset="0"/>
              <a:cs typeface="Adobe Devanagari" pitchFamily="18" charset="0"/>
            </a:endParaRPr>
          </a:p>
        </p:txBody>
      </p:sp>
      <p:pic>
        <p:nvPicPr>
          <p:cNvPr id="11269" name="Picture 2">
            <a:extLst>
              <a:ext uri="{FF2B5EF4-FFF2-40B4-BE49-F238E27FC236}">
                <a16:creationId xmlns:a16="http://schemas.microsoft.com/office/drawing/2014/main" id="{6737AFAE-8016-4792-ADB4-5D33349AB8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488" y="404813"/>
            <a:ext cx="1874837"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feld 5">
            <a:extLst>
              <a:ext uri="{FF2B5EF4-FFF2-40B4-BE49-F238E27FC236}">
                <a16:creationId xmlns:a16="http://schemas.microsoft.com/office/drawing/2014/main" id="{B9D2FA2D-ED82-4BD9-9F24-001226B8F4EE}"/>
              </a:ext>
            </a:extLst>
          </p:cNvPr>
          <p:cNvSpPr txBox="1">
            <a:spLocks noChangeArrowheads="1"/>
          </p:cNvSpPr>
          <p:nvPr/>
        </p:nvSpPr>
        <p:spPr bwMode="auto">
          <a:xfrm>
            <a:off x="6875463" y="3213100"/>
            <a:ext cx="1790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AT" altLang="de-DE">
                <a:latin typeface="Calibri" panose="020F0502020204030204" pitchFamily="34" charset="0"/>
              </a:rPr>
              <a:t>Marc Ferro, 1924</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itel 1">
            <a:extLst>
              <a:ext uri="{FF2B5EF4-FFF2-40B4-BE49-F238E27FC236}">
                <a16:creationId xmlns:a16="http://schemas.microsoft.com/office/drawing/2014/main" id="{536066C9-F2B6-4EF9-8948-684D3371BDDE}"/>
              </a:ext>
            </a:extLst>
          </p:cNvPr>
          <p:cNvSpPr>
            <a:spLocks noGrp="1"/>
          </p:cNvSpPr>
          <p:nvPr>
            <p:ph type="title"/>
          </p:nvPr>
        </p:nvSpPr>
        <p:spPr/>
        <p:txBody>
          <a:bodyPr/>
          <a:lstStyle/>
          <a:p>
            <a:r>
              <a:rPr lang="de-AT" altLang="de-DE" sz="2400"/>
              <a:t>Angehörige der SS (Schutzstaffel), und der SA demütigen jüdische MitbürgerInnen, 1938 … aber auch …</a:t>
            </a:r>
          </a:p>
        </p:txBody>
      </p:sp>
      <p:pic>
        <p:nvPicPr>
          <p:cNvPr id="192515" name="Inhaltsplatzhalter 3">
            <a:extLst>
              <a:ext uri="{FF2B5EF4-FFF2-40B4-BE49-F238E27FC236}">
                <a16:creationId xmlns:a16="http://schemas.microsoft.com/office/drawing/2014/main" id="{9640703A-EA04-4445-89A7-92F96FD57C4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66775" y="1857375"/>
            <a:ext cx="6429375" cy="4572000"/>
          </a:xfrm>
        </p:spPr>
      </p:pic>
    </p:spTree>
    <p:extLst>
      <p:ext uri="{BB962C8B-B14F-4D97-AF65-F5344CB8AC3E}">
        <p14:creationId xmlns:p14="http://schemas.microsoft.com/office/powerpoint/2010/main" val="5563648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el 1">
            <a:extLst>
              <a:ext uri="{FF2B5EF4-FFF2-40B4-BE49-F238E27FC236}">
                <a16:creationId xmlns:a16="http://schemas.microsoft.com/office/drawing/2014/main" id="{5078CAD1-505A-4412-9A0F-53395846B786}"/>
              </a:ext>
            </a:extLst>
          </p:cNvPr>
          <p:cNvSpPr>
            <a:spLocks noGrp="1"/>
          </p:cNvSpPr>
          <p:nvPr>
            <p:ph type="title"/>
          </p:nvPr>
        </p:nvSpPr>
        <p:spPr/>
        <p:txBody>
          <a:bodyPr/>
          <a:lstStyle/>
          <a:p>
            <a:r>
              <a:rPr lang="de-AT" altLang="de-DE" sz="2800" dirty="0"/>
              <a:t>Euphorisierte Massen ...</a:t>
            </a:r>
          </a:p>
        </p:txBody>
      </p:sp>
      <p:pic>
        <p:nvPicPr>
          <p:cNvPr id="195587" name="Inhaltsplatzhalter 3">
            <a:extLst>
              <a:ext uri="{FF2B5EF4-FFF2-40B4-BE49-F238E27FC236}">
                <a16:creationId xmlns:a16="http://schemas.microsoft.com/office/drawing/2014/main" id="{45278917-0CEA-41E5-933F-4BD2DAEA7AC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987675" y="1700213"/>
            <a:ext cx="3324225" cy="4525962"/>
          </a:xfr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el 1">
            <a:extLst>
              <a:ext uri="{FF2B5EF4-FFF2-40B4-BE49-F238E27FC236}">
                <a16:creationId xmlns:a16="http://schemas.microsoft.com/office/drawing/2014/main" id="{42330B39-DC15-4B03-AAC1-E816A50905C3}"/>
              </a:ext>
            </a:extLst>
          </p:cNvPr>
          <p:cNvSpPr>
            <a:spLocks noGrp="1"/>
          </p:cNvSpPr>
          <p:nvPr>
            <p:ph type="title"/>
          </p:nvPr>
        </p:nvSpPr>
        <p:spPr>
          <a:xfrm>
            <a:off x="457200" y="476250"/>
            <a:ext cx="8229600" cy="649288"/>
          </a:xfrm>
        </p:spPr>
        <p:txBody>
          <a:bodyPr/>
          <a:lstStyle/>
          <a:p>
            <a:r>
              <a:rPr lang="de-AT" altLang="de-DE" sz="2000" dirty="0"/>
              <a:t>... „Gleichgeschaltete“ BürgerInnen ... sozialdisziplinierte „Untertanen“ ...</a:t>
            </a:r>
          </a:p>
        </p:txBody>
      </p:sp>
      <p:pic>
        <p:nvPicPr>
          <p:cNvPr id="196611" name="Picture 2">
            <a:extLst>
              <a:ext uri="{FF2B5EF4-FFF2-40B4-BE49-F238E27FC236}">
                <a16:creationId xmlns:a16="http://schemas.microsoft.com/office/drawing/2014/main" id="{05CBF9EB-FD46-4A1E-9EE3-75B4537C19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484313"/>
            <a:ext cx="6750050" cy="474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el 1">
            <a:extLst>
              <a:ext uri="{FF2B5EF4-FFF2-40B4-BE49-F238E27FC236}">
                <a16:creationId xmlns:a16="http://schemas.microsoft.com/office/drawing/2014/main" id="{5BFA675F-8E00-4D30-B3E7-F373F3066146}"/>
              </a:ext>
            </a:extLst>
          </p:cNvPr>
          <p:cNvSpPr>
            <a:spLocks noGrp="1"/>
          </p:cNvSpPr>
          <p:nvPr>
            <p:ph type="title"/>
          </p:nvPr>
        </p:nvSpPr>
        <p:spPr/>
        <p:txBody>
          <a:bodyPr/>
          <a:lstStyle/>
          <a:p>
            <a:r>
              <a:rPr lang="de-AT" altLang="de-DE" sz="2800" dirty="0"/>
              <a:t>… und Kinder … für den Krieg ...</a:t>
            </a:r>
          </a:p>
        </p:txBody>
      </p:sp>
      <p:pic>
        <p:nvPicPr>
          <p:cNvPr id="197635" name="Inhaltsplatzhalter 3">
            <a:extLst>
              <a:ext uri="{FF2B5EF4-FFF2-40B4-BE49-F238E27FC236}">
                <a16:creationId xmlns:a16="http://schemas.microsoft.com/office/drawing/2014/main" id="{31934FE7-A366-4162-858F-22AF0CD9E00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052763" y="1428750"/>
            <a:ext cx="2946400" cy="5072063"/>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itel 1">
            <a:extLst>
              <a:ext uri="{FF2B5EF4-FFF2-40B4-BE49-F238E27FC236}">
                <a16:creationId xmlns:a16="http://schemas.microsoft.com/office/drawing/2014/main" id="{F60003DA-F715-4B88-9C2C-B25DA05C48DD}"/>
              </a:ext>
            </a:extLst>
          </p:cNvPr>
          <p:cNvSpPr>
            <a:spLocks noGrp="1"/>
          </p:cNvSpPr>
          <p:nvPr>
            <p:ph type="title"/>
          </p:nvPr>
        </p:nvSpPr>
        <p:spPr/>
        <p:txBody>
          <a:bodyPr/>
          <a:lstStyle/>
          <a:p>
            <a:r>
              <a:rPr lang="de-AT" altLang="de-DE" sz="2400" dirty="0"/>
              <a:t>... als letztes Aufgebot“ ...</a:t>
            </a:r>
          </a:p>
        </p:txBody>
      </p:sp>
      <p:pic>
        <p:nvPicPr>
          <p:cNvPr id="202755" name="Inhaltsplatzhalter 3">
            <a:extLst>
              <a:ext uri="{FF2B5EF4-FFF2-40B4-BE49-F238E27FC236}">
                <a16:creationId xmlns:a16="http://schemas.microsoft.com/office/drawing/2014/main" id="{053C1FFD-6034-45BF-8B75-C48F78B0D30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035300" y="1636713"/>
            <a:ext cx="3036888" cy="4506912"/>
          </a:xfrm>
        </p:spPr>
      </p:pic>
    </p:spTree>
    <p:extLst>
      <p:ext uri="{BB962C8B-B14F-4D97-AF65-F5344CB8AC3E}">
        <p14:creationId xmlns:p14="http://schemas.microsoft.com/office/powerpoint/2010/main" val="2446970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el 1">
            <a:extLst>
              <a:ext uri="{FF2B5EF4-FFF2-40B4-BE49-F238E27FC236}">
                <a16:creationId xmlns:a16="http://schemas.microsoft.com/office/drawing/2014/main" id="{B273D973-5030-4F0E-A60B-B00C465267C7}"/>
              </a:ext>
            </a:extLst>
          </p:cNvPr>
          <p:cNvSpPr>
            <a:spLocks noGrp="1"/>
          </p:cNvSpPr>
          <p:nvPr>
            <p:ph type="title"/>
          </p:nvPr>
        </p:nvSpPr>
        <p:spPr/>
        <p:txBody>
          <a:bodyPr/>
          <a:lstStyle/>
          <a:p>
            <a:r>
              <a:rPr lang="de-AT" altLang="de-DE" sz="2400" dirty="0"/>
              <a:t>Die Befreiung des </a:t>
            </a:r>
            <a:r>
              <a:rPr lang="de-AT" altLang="de-DE" sz="2400" dirty="0" err="1"/>
              <a:t>KZ´s</a:t>
            </a:r>
            <a:r>
              <a:rPr lang="de-AT" altLang="de-DE" sz="2400" dirty="0"/>
              <a:t> Mauthausen, 5. Mai 1945</a:t>
            </a:r>
          </a:p>
        </p:txBody>
      </p:sp>
      <p:pic>
        <p:nvPicPr>
          <p:cNvPr id="147459" name="Inhaltsplatzhalter 3">
            <a:extLst>
              <a:ext uri="{FF2B5EF4-FFF2-40B4-BE49-F238E27FC236}">
                <a16:creationId xmlns:a16="http://schemas.microsoft.com/office/drawing/2014/main" id="{A8D4FBCF-602B-4DB8-B2CB-59F26E49960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55875" y="1341438"/>
            <a:ext cx="3724275" cy="5373687"/>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hteck 1">
            <a:extLst>
              <a:ext uri="{FF2B5EF4-FFF2-40B4-BE49-F238E27FC236}">
                <a16:creationId xmlns:a16="http://schemas.microsoft.com/office/drawing/2014/main" id="{7A80B11C-7CBE-4BA2-A005-E9CB226E8A68}"/>
              </a:ext>
            </a:extLst>
          </p:cNvPr>
          <p:cNvSpPr>
            <a:spLocks noChangeArrowheads="1"/>
          </p:cNvSpPr>
          <p:nvPr/>
        </p:nvSpPr>
        <p:spPr bwMode="auto">
          <a:xfrm>
            <a:off x="468313" y="1196975"/>
            <a:ext cx="8424862" cy="3232150"/>
          </a:xfrm>
          <a:prstGeom prst="rect">
            <a:avLst/>
          </a:prstGeom>
          <a:noFill/>
          <a:ln w="9525">
            <a:noFill/>
            <a:miter lim="800000"/>
            <a:headEnd/>
            <a:tailEnd/>
          </a:ln>
        </p:spPr>
        <p:txBody>
          <a:bodyPr>
            <a:spAutoFit/>
          </a:bodyPr>
          <a:lstStyle/>
          <a:p>
            <a:pPr algn="ctr" eaLnBrk="1" fontAlgn="auto" hangingPunct="1">
              <a:spcBef>
                <a:spcPts val="0"/>
              </a:spcBef>
              <a:spcAft>
                <a:spcPts val="0"/>
              </a:spcAft>
              <a:defRPr/>
            </a:pPr>
            <a:endParaRPr lang="de-DE" altLang="de-DE" dirty="0">
              <a:latin typeface="+mn-lt"/>
              <a:cs typeface="+mn-cs"/>
            </a:endParaRPr>
          </a:p>
          <a:p>
            <a:pPr algn="ctr" eaLnBrk="1" fontAlgn="auto" hangingPunct="1">
              <a:spcBef>
                <a:spcPts val="0"/>
              </a:spcBef>
              <a:spcAft>
                <a:spcPts val="0"/>
              </a:spcAft>
              <a:defRPr/>
            </a:pPr>
            <a:endParaRPr lang="de-DE" altLang="de-DE" dirty="0">
              <a:latin typeface="+mn-lt"/>
              <a:cs typeface="+mn-cs"/>
            </a:endParaRPr>
          </a:p>
          <a:p>
            <a:pPr algn="ctr" eaLnBrk="1" fontAlgn="auto" hangingPunct="1">
              <a:spcBef>
                <a:spcPts val="0"/>
              </a:spcBef>
              <a:spcAft>
                <a:spcPts val="0"/>
              </a:spcAft>
              <a:defRPr/>
            </a:pPr>
            <a:endParaRPr lang="de-DE" altLang="de-DE" dirty="0">
              <a:latin typeface="+mn-lt"/>
              <a:cs typeface="+mn-cs"/>
            </a:endParaRPr>
          </a:p>
          <a:p>
            <a:pPr algn="ctr" eaLnBrk="1" fontAlgn="auto" hangingPunct="1">
              <a:spcBef>
                <a:spcPts val="0"/>
              </a:spcBef>
              <a:spcAft>
                <a:spcPts val="0"/>
              </a:spcAft>
              <a:defRPr/>
            </a:pPr>
            <a:endParaRPr lang="de-DE" altLang="de-DE" dirty="0">
              <a:latin typeface="+mn-lt"/>
              <a:cs typeface="+mn-cs"/>
            </a:endParaRPr>
          </a:p>
          <a:p>
            <a:pPr algn="ctr" eaLnBrk="1" fontAlgn="auto" hangingPunct="1">
              <a:spcBef>
                <a:spcPts val="0"/>
              </a:spcBef>
              <a:spcAft>
                <a:spcPts val="0"/>
              </a:spcAft>
              <a:defRPr/>
            </a:pPr>
            <a:endParaRPr lang="de-DE" altLang="de-DE" dirty="0">
              <a:latin typeface="+mn-lt"/>
              <a:cs typeface="+mn-cs"/>
            </a:endParaRPr>
          </a:p>
          <a:p>
            <a:pPr algn="ctr" eaLnBrk="1" fontAlgn="auto" hangingPunct="1">
              <a:spcBef>
                <a:spcPts val="0"/>
              </a:spcBef>
              <a:spcAft>
                <a:spcPts val="0"/>
              </a:spcAft>
              <a:defRPr/>
            </a:pPr>
            <a:endParaRPr lang="de-DE" altLang="de-DE" dirty="0">
              <a:latin typeface="+mn-lt"/>
              <a:cs typeface="+mn-cs"/>
            </a:endParaRPr>
          </a:p>
          <a:p>
            <a:pPr algn="ctr" eaLnBrk="1" fontAlgn="auto" hangingPunct="1">
              <a:spcBef>
                <a:spcPts val="0"/>
              </a:spcBef>
              <a:spcAft>
                <a:spcPts val="0"/>
              </a:spcAft>
              <a:defRPr/>
            </a:pPr>
            <a:endParaRPr lang="de-DE" altLang="de-DE" dirty="0">
              <a:latin typeface="+mn-lt"/>
              <a:cs typeface="+mn-cs"/>
            </a:endParaRPr>
          </a:p>
          <a:p>
            <a:pPr algn="ctr" eaLnBrk="1" fontAlgn="auto" hangingPunct="1">
              <a:spcBef>
                <a:spcPts val="0"/>
              </a:spcBef>
              <a:spcAft>
                <a:spcPts val="0"/>
              </a:spcAft>
              <a:defRPr/>
            </a:pPr>
            <a:endParaRPr lang="de-DE" altLang="de-DE" dirty="0">
              <a:latin typeface="+mn-lt"/>
              <a:cs typeface="+mn-cs"/>
            </a:endParaRPr>
          </a:p>
          <a:p>
            <a:pPr algn="ctr" eaLnBrk="1" fontAlgn="auto" hangingPunct="1">
              <a:spcBef>
                <a:spcPts val="0"/>
              </a:spcBef>
              <a:spcAft>
                <a:spcPts val="0"/>
              </a:spcAft>
              <a:defRPr/>
            </a:pPr>
            <a:endParaRPr lang="de-DE" altLang="de-DE" dirty="0">
              <a:latin typeface="+mn-lt"/>
              <a:cs typeface="+mn-cs"/>
            </a:endParaRPr>
          </a:p>
          <a:p>
            <a:pPr algn="ctr" eaLnBrk="1" fontAlgn="auto" hangingPunct="1">
              <a:spcBef>
                <a:spcPts val="0"/>
              </a:spcBef>
              <a:spcAft>
                <a:spcPts val="0"/>
              </a:spcAft>
              <a:defRPr/>
            </a:pPr>
            <a:endParaRPr lang="de-AT" altLang="de-DE" dirty="0">
              <a:latin typeface="+mn-lt"/>
              <a:cs typeface="+mn-cs"/>
            </a:endParaRPr>
          </a:p>
          <a:p>
            <a:pPr algn="ctr" eaLnBrk="1" fontAlgn="auto" hangingPunct="1">
              <a:spcBef>
                <a:spcPts val="0"/>
              </a:spcBef>
              <a:spcAft>
                <a:spcPts val="0"/>
              </a:spcAft>
              <a:defRPr/>
            </a:pPr>
            <a:endParaRPr lang="de-AT" altLang="de-DE" sz="2400" dirty="0">
              <a:latin typeface="+mn-lt"/>
              <a:cs typeface="+mn-cs"/>
            </a:endParaRPr>
          </a:p>
        </p:txBody>
      </p:sp>
      <p:sp>
        <p:nvSpPr>
          <p:cNvPr id="5" name="Rechteck 4">
            <a:extLst>
              <a:ext uri="{FF2B5EF4-FFF2-40B4-BE49-F238E27FC236}">
                <a16:creationId xmlns:a16="http://schemas.microsoft.com/office/drawing/2014/main" id="{9B3E8BCC-E65B-4FBC-B509-84E4DF3DE5B5}"/>
              </a:ext>
            </a:extLst>
          </p:cNvPr>
          <p:cNvSpPr/>
          <p:nvPr/>
        </p:nvSpPr>
        <p:spPr>
          <a:xfrm>
            <a:off x="899319" y="1700808"/>
            <a:ext cx="7345362" cy="2600712"/>
          </a:xfrm>
          <a:prstGeom prst="rect">
            <a:avLst/>
          </a:prstGeom>
        </p:spPr>
        <p:txBody>
          <a:bodyPr>
            <a:spAutoFit/>
          </a:bodyPr>
          <a:lstStyle/>
          <a:p>
            <a:pPr algn="ctr" eaLnBrk="1" fontAlgn="auto" hangingPunct="1">
              <a:spcAft>
                <a:spcPts val="0"/>
              </a:spcAft>
              <a:buFont typeface="Arial" pitchFamily="34" charset="0"/>
              <a:buNone/>
              <a:defRPr/>
            </a:pPr>
            <a:r>
              <a:rPr lang="de-DE" b="1" dirty="0">
                <a:solidFill>
                  <a:schemeClr val="accent6">
                    <a:lumMod val="75000"/>
                  </a:schemeClr>
                </a:solidFill>
              </a:rPr>
              <a:t>VIII. Die Zweite Republik (seit 1945)</a:t>
            </a:r>
          </a:p>
          <a:p>
            <a:pPr algn="ctr" eaLnBrk="1" fontAlgn="auto" hangingPunct="1">
              <a:spcAft>
                <a:spcPts val="0"/>
              </a:spcAft>
              <a:buFont typeface="Arial" pitchFamily="34" charset="0"/>
              <a:buNone/>
              <a:defRPr/>
            </a:pPr>
            <a:endParaRPr lang="de-DE" b="1" dirty="0">
              <a:latin typeface="+mn-lt"/>
            </a:endParaRPr>
          </a:p>
          <a:p>
            <a:pPr algn="ctr" eaLnBrk="1" fontAlgn="auto" hangingPunct="1">
              <a:spcAft>
                <a:spcPts val="0"/>
              </a:spcAft>
              <a:buFont typeface="Arial" pitchFamily="34" charset="0"/>
              <a:buNone/>
              <a:defRPr/>
            </a:pPr>
            <a:r>
              <a:rPr lang="de-DE" sz="2000" b="1" dirty="0">
                <a:latin typeface="+mn-lt"/>
              </a:rPr>
              <a:t>„Der Staat, den (plötzlich) alle wollten!</a:t>
            </a:r>
          </a:p>
          <a:p>
            <a:pPr algn="ctr" eaLnBrk="1" fontAlgn="auto" hangingPunct="1">
              <a:spcAft>
                <a:spcPts val="0"/>
              </a:spcAft>
              <a:buFont typeface="Arial" pitchFamily="34" charset="0"/>
              <a:buNone/>
              <a:defRPr/>
            </a:pPr>
            <a:r>
              <a:rPr lang="de-DE" sz="2000" b="1" dirty="0">
                <a:latin typeface="+mn-lt"/>
              </a:rPr>
              <a:t>Die „Nation Österreich“ entsteht … </a:t>
            </a:r>
          </a:p>
          <a:p>
            <a:pPr algn="ctr" eaLnBrk="1" fontAlgn="auto" hangingPunct="1">
              <a:spcAft>
                <a:spcPts val="0"/>
              </a:spcAft>
              <a:buFont typeface="Arial" pitchFamily="34" charset="0"/>
              <a:buNone/>
              <a:defRPr/>
            </a:pPr>
            <a:r>
              <a:rPr lang="de-DE" sz="2000" b="1" dirty="0">
                <a:latin typeface="+mn-lt"/>
              </a:rPr>
              <a:t>… Auf Grundlage der sogenannten „Opferthese“</a:t>
            </a:r>
          </a:p>
          <a:p>
            <a:pPr algn="ctr" eaLnBrk="1" fontAlgn="auto" hangingPunct="1">
              <a:spcAft>
                <a:spcPts val="0"/>
              </a:spcAft>
              <a:buFont typeface="Arial" pitchFamily="34" charset="0"/>
              <a:buNone/>
              <a:defRPr/>
            </a:pPr>
            <a:r>
              <a:rPr lang="de-DE" sz="2000" b="1" dirty="0">
                <a:latin typeface="+mn-lt"/>
              </a:rPr>
              <a:t>Aufarbeitung der Geschichte des Nationalsozialismus seit 1986 ff. …</a:t>
            </a:r>
          </a:p>
          <a:p>
            <a:pPr algn="ctr" eaLnBrk="1" fontAlgn="auto" hangingPunct="1">
              <a:spcAft>
                <a:spcPts val="0"/>
              </a:spcAft>
              <a:buFont typeface="Arial" pitchFamily="34" charset="0"/>
              <a:buNone/>
              <a:defRPr/>
            </a:pPr>
            <a:endParaRPr lang="de-DE" sz="2000" b="1" dirty="0">
              <a:latin typeface="+mn-lt"/>
              <a:cs typeface="Arial" charset="0"/>
            </a:endParaRPr>
          </a:p>
          <a:p>
            <a:pPr algn="ctr" eaLnBrk="1" fontAlgn="auto" hangingPunct="1">
              <a:spcAft>
                <a:spcPts val="0"/>
              </a:spcAft>
              <a:buFont typeface="Arial" pitchFamily="34" charset="0"/>
              <a:buNone/>
              <a:defRPr/>
            </a:pPr>
            <a:endParaRPr lang="de-DE" sz="2700" b="1" dirty="0">
              <a:latin typeface="+mj-lt"/>
              <a:cs typeface="Arial"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itel 1">
            <a:extLst>
              <a:ext uri="{FF2B5EF4-FFF2-40B4-BE49-F238E27FC236}">
                <a16:creationId xmlns:a16="http://schemas.microsoft.com/office/drawing/2014/main" id="{1E99C8CC-EB8B-469F-81F2-E8696E06B9D1}"/>
              </a:ext>
            </a:extLst>
          </p:cNvPr>
          <p:cNvSpPr>
            <a:spLocks noGrp="1"/>
          </p:cNvSpPr>
          <p:nvPr>
            <p:ph type="title"/>
          </p:nvPr>
        </p:nvSpPr>
        <p:spPr>
          <a:xfrm>
            <a:off x="468313" y="188913"/>
            <a:ext cx="8229600" cy="981075"/>
          </a:xfrm>
        </p:spPr>
        <p:txBody>
          <a:bodyPr/>
          <a:lstStyle/>
          <a:p>
            <a:r>
              <a:rPr lang="de-AT" altLang="de-DE" sz="2400"/>
              <a:t>Wie aus der „Ostmark“ wieder „Österreich“ wurde …</a:t>
            </a:r>
            <a:br>
              <a:rPr lang="de-AT" altLang="de-DE" sz="2400"/>
            </a:br>
            <a:r>
              <a:rPr lang="de-AT" altLang="de-DE" sz="2400"/>
              <a:t>Die „Moskauer Deklaration“ vom 1. 11. 1943 </a:t>
            </a:r>
          </a:p>
        </p:txBody>
      </p:sp>
      <p:pic>
        <p:nvPicPr>
          <p:cNvPr id="208899" name="Inhaltsplatzhalter 3">
            <a:extLst>
              <a:ext uri="{FF2B5EF4-FFF2-40B4-BE49-F238E27FC236}">
                <a16:creationId xmlns:a16="http://schemas.microsoft.com/office/drawing/2014/main" id="{60C3A4A6-14FB-4823-AF13-F4493757AA4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79613" y="1412875"/>
            <a:ext cx="4643437" cy="5272088"/>
          </a:xfr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itel 1">
            <a:extLst>
              <a:ext uri="{FF2B5EF4-FFF2-40B4-BE49-F238E27FC236}">
                <a16:creationId xmlns:a16="http://schemas.microsoft.com/office/drawing/2014/main" id="{9C42F533-0706-4E43-8A01-660F157DBBA5}"/>
              </a:ext>
            </a:extLst>
          </p:cNvPr>
          <p:cNvSpPr>
            <a:spLocks noGrp="1"/>
          </p:cNvSpPr>
          <p:nvPr>
            <p:ph type="title"/>
          </p:nvPr>
        </p:nvSpPr>
        <p:spPr/>
        <p:txBody>
          <a:bodyPr/>
          <a:lstStyle/>
          <a:p>
            <a:r>
              <a:rPr lang="de-AT" altLang="de-DE" sz="2800" dirty="0"/>
              <a:t>Besetztes Österreich (1945 – 1955) … </a:t>
            </a:r>
            <a:br>
              <a:rPr lang="de-AT" altLang="de-DE" sz="2800" dirty="0"/>
            </a:br>
            <a:r>
              <a:rPr lang="de-AT" altLang="de-DE" sz="2800" dirty="0"/>
              <a:t>... in den heutigen Grenzen ... </a:t>
            </a:r>
          </a:p>
        </p:txBody>
      </p:sp>
      <p:pic>
        <p:nvPicPr>
          <p:cNvPr id="211971" name="Inhaltsplatzhalter 3">
            <a:extLst>
              <a:ext uri="{FF2B5EF4-FFF2-40B4-BE49-F238E27FC236}">
                <a16:creationId xmlns:a16="http://schemas.microsoft.com/office/drawing/2014/main" id="{70082599-3AF8-411B-A0E4-CD98AAFC666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31963" y="2051050"/>
            <a:ext cx="5680075" cy="3624263"/>
          </a:xfr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itel 1">
            <a:extLst>
              <a:ext uri="{FF2B5EF4-FFF2-40B4-BE49-F238E27FC236}">
                <a16:creationId xmlns:a16="http://schemas.microsoft.com/office/drawing/2014/main" id="{58C1A792-D2AE-4597-892E-36D33F57B7C5}"/>
              </a:ext>
            </a:extLst>
          </p:cNvPr>
          <p:cNvSpPr>
            <a:spLocks noGrp="1"/>
          </p:cNvSpPr>
          <p:nvPr>
            <p:ph type="title"/>
          </p:nvPr>
        </p:nvSpPr>
        <p:spPr/>
        <p:txBody>
          <a:bodyPr/>
          <a:lstStyle/>
          <a:p>
            <a:r>
              <a:rPr lang="de-AT" altLang="de-DE" sz="1800" dirty="0"/>
              <a:t>Unterzeichnung des Staatsvertrages im Schloss Belvedere in Wien</a:t>
            </a:r>
            <a:br>
              <a:rPr lang="de-AT" altLang="de-DE" sz="1800" dirty="0"/>
            </a:br>
            <a:r>
              <a:rPr lang="de-AT" altLang="de-DE" sz="1800" dirty="0"/>
              <a:t>(15. 5. 1955)</a:t>
            </a:r>
            <a:br>
              <a:rPr lang="de-AT" altLang="de-DE" sz="1800" dirty="0"/>
            </a:br>
            <a:r>
              <a:rPr lang="de-AT" altLang="de-DE" sz="1800" dirty="0"/>
              <a:t>Endgültige Befreiung (?) vom Nationalsozialismus und das Ende der Besatzungszeit ... </a:t>
            </a:r>
          </a:p>
        </p:txBody>
      </p:sp>
      <p:pic>
        <p:nvPicPr>
          <p:cNvPr id="219139" name="Inhaltsplatzhalter 3">
            <a:extLst>
              <a:ext uri="{FF2B5EF4-FFF2-40B4-BE49-F238E27FC236}">
                <a16:creationId xmlns:a16="http://schemas.microsoft.com/office/drawing/2014/main" id="{B3DB87E3-A0AD-4969-8A0B-7124CE6175F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39975" y="1989138"/>
            <a:ext cx="4248150" cy="4183062"/>
          </a:xfrm>
        </p:spPr>
      </p:pic>
      <p:cxnSp>
        <p:nvCxnSpPr>
          <p:cNvPr id="3" name="Gerade Verbindung mit Pfeil 2">
            <a:extLst>
              <a:ext uri="{FF2B5EF4-FFF2-40B4-BE49-F238E27FC236}">
                <a16:creationId xmlns:a16="http://schemas.microsoft.com/office/drawing/2014/main" id="{4B4B72C5-639D-427B-A340-D75A72CCD582}"/>
              </a:ext>
            </a:extLst>
          </p:cNvPr>
          <p:cNvCxnSpPr/>
          <p:nvPr/>
        </p:nvCxnSpPr>
        <p:spPr>
          <a:xfrm flipV="1">
            <a:off x="4859338" y="2889250"/>
            <a:ext cx="2073275" cy="349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9141" name="Textfeld 7">
            <a:extLst>
              <a:ext uri="{FF2B5EF4-FFF2-40B4-BE49-F238E27FC236}">
                <a16:creationId xmlns:a16="http://schemas.microsoft.com/office/drawing/2014/main" id="{9FB2AFD3-64A2-4779-872B-F64D137F43FC}"/>
              </a:ext>
            </a:extLst>
          </p:cNvPr>
          <p:cNvSpPr txBox="1">
            <a:spLocks noChangeArrowheads="1"/>
          </p:cNvSpPr>
          <p:nvPr/>
        </p:nvSpPr>
        <p:spPr bwMode="auto">
          <a:xfrm>
            <a:off x="7002463" y="2655888"/>
            <a:ext cx="1660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AT" altLang="de-DE"/>
              <a:t>„Balkonszene“</a:t>
            </a:r>
          </a:p>
        </p:txBody>
      </p:sp>
      <p:sp>
        <p:nvSpPr>
          <p:cNvPr id="10" name="Ellipse 9">
            <a:extLst>
              <a:ext uri="{FF2B5EF4-FFF2-40B4-BE49-F238E27FC236}">
                <a16:creationId xmlns:a16="http://schemas.microsoft.com/office/drawing/2014/main" id="{18A64FD0-8EB8-48B0-9C32-F319FA96D342}"/>
              </a:ext>
            </a:extLst>
          </p:cNvPr>
          <p:cNvSpPr/>
          <p:nvPr/>
        </p:nvSpPr>
        <p:spPr>
          <a:xfrm>
            <a:off x="4829175" y="2840038"/>
            <a:ext cx="107950" cy="133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AT"/>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9B0FDF-9350-4147-ADAA-93CD611762E4}"/>
              </a:ext>
            </a:extLst>
          </p:cNvPr>
          <p:cNvSpPr>
            <a:spLocks noGrp="1"/>
          </p:cNvSpPr>
          <p:nvPr>
            <p:ph type="title"/>
          </p:nvPr>
        </p:nvSpPr>
        <p:spPr>
          <a:xfrm>
            <a:off x="250825" y="2781300"/>
            <a:ext cx="8229600" cy="1143000"/>
          </a:xfrm>
        </p:spPr>
        <p:txBody>
          <a:bodyPr rtlCol="0">
            <a:noAutofit/>
          </a:bodyPr>
          <a:lstStyle/>
          <a:p>
            <a:pPr eaLnBrk="1" fontAlgn="auto" hangingPunct="1">
              <a:spcAft>
                <a:spcPts val="0"/>
              </a:spcAft>
              <a:defRPr/>
            </a:pPr>
            <a:r>
              <a:rPr lang="de-DE" sz="2800" b="1" dirty="0">
                <a:solidFill>
                  <a:schemeClr val="accent6">
                    <a:lumMod val="75000"/>
                  </a:schemeClr>
                </a:solidFill>
              </a:rPr>
              <a:t>II. </a:t>
            </a:r>
            <a:r>
              <a:rPr lang="de-AT" sz="2800" b="1" dirty="0">
                <a:solidFill>
                  <a:schemeClr val="accent6">
                    <a:lumMod val="75000"/>
                  </a:schemeClr>
                </a:solidFill>
              </a:rPr>
              <a:t>Österreich: „Land an der Grenze … und ... vergangene Größe“</a:t>
            </a:r>
            <a:br>
              <a:rPr lang="de-AT" sz="2800" b="1" dirty="0">
                <a:solidFill>
                  <a:schemeClr val="accent6">
                    <a:lumMod val="75000"/>
                  </a:schemeClr>
                </a:solidFill>
              </a:rPr>
            </a:br>
            <a:br>
              <a:rPr lang="de-AT" sz="2800" dirty="0">
                <a:solidFill>
                  <a:schemeClr val="accent6">
                    <a:lumMod val="75000"/>
                  </a:schemeClr>
                </a:solidFill>
              </a:rPr>
            </a:br>
            <a:r>
              <a:rPr lang="de-DE" sz="2800" b="1" dirty="0"/>
              <a:t>Staat, Grenze(n), Nation(en) und Identität: Österreichische Geschichte als „mental </a:t>
            </a:r>
            <a:r>
              <a:rPr lang="de-DE" sz="2800" b="1" dirty="0" err="1"/>
              <a:t>map</a:t>
            </a:r>
            <a:r>
              <a:rPr lang="de-DE" sz="2800" b="1" dirty="0"/>
              <a:t>“ … </a:t>
            </a:r>
            <a:br>
              <a:rPr lang="de-DE" sz="2800" b="1" dirty="0"/>
            </a:br>
            <a:endParaRPr lang="de-AT" sz="2800" b="1" dirty="0">
              <a:solidFill>
                <a:schemeClr val="accent6">
                  <a:lumMod val="75000"/>
                </a:schemeClr>
              </a:solidFill>
              <a:cs typeface="Arial"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itel 1">
            <a:extLst>
              <a:ext uri="{FF2B5EF4-FFF2-40B4-BE49-F238E27FC236}">
                <a16:creationId xmlns:a16="http://schemas.microsoft.com/office/drawing/2014/main" id="{9BE56659-EFDD-41FD-A591-56673EB12D0A}"/>
              </a:ext>
            </a:extLst>
          </p:cNvPr>
          <p:cNvSpPr>
            <a:spLocks noGrp="1"/>
          </p:cNvSpPr>
          <p:nvPr>
            <p:ph type="title"/>
          </p:nvPr>
        </p:nvSpPr>
        <p:spPr>
          <a:xfrm>
            <a:off x="323850" y="188913"/>
            <a:ext cx="8229600" cy="1214437"/>
          </a:xfrm>
        </p:spPr>
        <p:txBody>
          <a:bodyPr/>
          <a:lstStyle/>
          <a:p>
            <a:pPr eaLnBrk="1" hangingPunct="1"/>
            <a:r>
              <a:rPr lang="de-AT" altLang="de-DE" sz="2000" dirty="0"/>
              <a:t>Unterzeichnung des Staatsvertrages im Schloss Belvedere in Wien</a:t>
            </a:r>
            <a:br>
              <a:rPr lang="de-AT" altLang="de-DE" sz="2000" dirty="0"/>
            </a:br>
            <a:r>
              <a:rPr lang="de-AT" altLang="de-DE" sz="2000" dirty="0"/>
              <a:t>(15. 5. 1955)</a:t>
            </a:r>
            <a:br>
              <a:rPr lang="de-AT" altLang="de-DE" sz="2000" dirty="0"/>
            </a:br>
            <a:r>
              <a:rPr lang="de-AT" altLang="de-DE" sz="2000" dirty="0"/>
              <a:t> „Österreich ist frei!“ ...</a:t>
            </a:r>
          </a:p>
        </p:txBody>
      </p:sp>
      <p:pic>
        <p:nvPicPr>
          <p:cNvPr id="220163" name="Inhaltsplatzhalter 3">
            <a:extLst>
              <a:ext uri="{FF2B5EF4-FFF2-40B4-BE49-F238E27FC236}">
                <a16:creationId xmlns:a16="http://schemas.microsoft.com/office/drawing/2014/main" id="{BF23296F-EB16-4C16-95AA-E5E6825CE93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916238" y="1557338"/>
            <a:ext cx="3384550" cy="5068887"/>
          </a:xfr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itel 1">
            <a:extLst>
              <a:ext uri="{FF2B5EF4-FFF2-40B4-BE49-F238E27FC236}">
                <a16:creationId xmlns:a16="http://schemas.microsoft.com/office/drawing/2014/main" id="{64F74ED6-FCB1-4CBD-8868-B68F00774FC6}"/>
              </a:ext>
            </a:extLst>
          </p:cNvPr>
          <p:cNvSpPr>
            <a:spLocks noGrp="1"/>
          </p:cNvSpPr>
          <p:nvPr>
            <p:ph type="title"/>
          </p:nvPr>
        </p:nvSpPr>
        <p:spPr>
          <a:xfrm>
            <a:off x="468313" y="188913"/>
            <a:ext cx="8229600" cy="1225550"/>
          </a:xfrm>
        </p:spPr>
        <p:txBody>
          <a:bodyPr/>
          <a:lstStyle/>
          <a:p>
            <a:pPr eaLnBrk="1" hangingPunct="1"/>
            <a:r>
              <a:rPr lang="de-AT" altLang="de-DE" sz="2400"/>
              <a:t>Auf der Suche nach einer „Nationalen Identität“ … und … </a:t>
            </a:r>
            <a:br>
              <a:rPr lang="de-AT" altLang="de-DE" sz="2400"/>
            </a:br>
            <a:r>
              <a:rPr lang="de-AT" altLang="de-DE" sz="2400"/>
              <a:t>alten … neuen Werten … </a:t>
            </a:r>
            <a:br>
              <a:rPr lang="de-AT" altLang="de-DE" sz="2000"/>
            </a:br>
            <a:r>
              <a:rPr lang="de-AT" altLang="de-DE" sz="2000"/>
              <a:t>… im </a:t>
            </a:r>
            <a:r>
              <a:rPr lang="de-AT" altLang="de-DE" sz="1800"/>
              <a:t>Rekurs auf die „gute alte (Kaiser)Zeit“</a:t>
            </a:r>
            <a:br>
              <a:rPr lang="de-AT" altLang="de-DE" sz="1800"/>
            </a:br>
            <a:endParaRPr lang="de-AT" altLang="de-DE" sz="1600"/>
          </a:p>
        </p:txBody>
      </p:sp>
      <p:pic>
        <p:nvPicPr>
          <p:cNvPr id="221187" name="Inhaltsplatzhalter 3">
            <a:extLst>
              <a:ext uri="{FF2B5EF4-FFF2-40B4-BE49-F238E27FC236}">
                <a16:creationId xmlns:a16="http://schemas.microsoft.com/office/drawing/2014/main" id="{0339288D-9FB0-4FA9-AF84-E04EC505F75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08175" y="1700213"/>
            <a:ext cx="3316288" cy="4981575"/>
          </a:xfrm>
        </p:spPr>
      </p:pic>
      <p:sp>
        <p:nvSpPr>
          <p:cNvPr id="221188" name="Textfeld 5">
            <a:extLst>
              <a:ext uri="{FF2B5EF4-FFF2-40B4-BE49-F238E27FC236}">
                <a16:creationId xmlns:a16="http://schemas.microsoft.com/office/drawing/2014/main" id="{5DEB5174-FC79-402C-A5D0-6888FB327DE8}"/>
              </a:ext>
            </a:extLst>
          </p:cNvPr>
          <p:cNvSpPr txBox="1">
            <a:spLocks noChangeArrowheads="1"/>
          </p:cNvSpPr>
          <p:nvPr/>
        </p:nvSpPr>
        <p:spPr bwMode="auto">
          <a:xfrm>
            <a:off x="5435600" y="6092825"/>
            <a:ext cx="31686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AT" altLang="de-DE" sz="1600" dirty="0">
                <a:latin typeface="Calibri" panose="020F0502020204030204" pitchFamily="34" charset="0"/>
              </a:rPr>
              <a:t>Sisi, Mädchenjahre einer Kaiserin“, 1955</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el 1">
            <a:extLst>
              <a:ext uri="{FF2B5EF4-FFF2-40B4-BE49-F238E27FC236}">
                <a16:creationId xmlns:a16="http://schemas.microsoft.com/office/drawing/2014/main" id="{35585BF9-5044-4EB1-8990-A0A434CBE83A}"/>
              </a:ext>
            </a:extLst>
          </p:cNvPr>
          <p:cNvSpPr>
            <a:spLocks noGrp="1"/>
          </p:cNvSpPr>
          <p:nvPr>
            <p:ph type="title"/>
          </p:nvPr>
        </p:nvSpPr>
        <p:spPr/>
        <p:txBody>
          <a:bodyPr/>
          <a:lstStyle/>
          <a:p>
            <a:pPr eaLnBrk="1" hangingPunct="1"/>
            <a:r>
              <a:rPr lang="de-AT" altLang="de-DE" sz="2400" dirty="0"/>
              <a:t>Wiedereröffnung der Wiener Staatsoper,  15. Oktober 1955 ...</a:t>
            </a:r>
          </a:p>
        </p:txBody>
      </p:sp>
      <p:pic>
        <p:nvPicPr>
          <p:cNvPr id="223235" name="Inhaltsplatzhalter 4">
            <a:extLst>
              <a:ext uri="{FF2B5EF4-FFF2-40B4-BE49-F238E27FC236}">
                <a16:creationId xmlns:a16="http://schemas.microsoft.com/office/drawing/2014/main" id="{F5E3566A-9515-4EEA-9C7B-41134F0B247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81163" y="1600200"/>
            <a:ext cx="5781675" cy="4525963"/>
          </a:xfr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el 1">
            <a:extLst>
              <a:ext uri="{FF2B5EF4-FFF2-40B4-BE49-F238E27FC236}">
                <a16:creationId xmlns:a16="http://schemas.microsoft.com/office/drawing/2014/main" id="{9FB78FED-CA37-4E96-A839-03570873BA29}"/>
              </a:ext>
            </a:extLst>
          </p:cNvPr>
          <p:cNvSpPr>
            <a:spLocks noGrp="1"/>
          </p:cNvSpPr>
          <p:nvPr>
            <p:ph type="title"/>
          </p:nvPr>
        </p:nvSpPr>
        <p:spPr/>
        <p:txBody>
          <a:bodyPr/>
          <a:lstStyle/>
          <a:p>
            <a:pPr eaLnBrk="1" hangingPunct="1"/>
            <a:r>
              <a:rPr lang="de-AT" altLang="de-DE" sz="2400" dirty="0"/>
              <a:t>Wiedereröffnung der Spanischen Hofreitschule, 30. 10. 1955 ...</a:t>
            </a:r>
          </a:p>
        </p:txBody>
      </p:sp>
      <p:pic>
        <p:nvPicPr>
          <p:cNvPr id="224259" name="Inhaltsplatzhalter 4">
            <a:extLst>
              <a:ext uri="{FF2B5EF4-FFF2-40B4-BE49-F238E27FC236}">
                <a16:creationId xmlns:a16="http://schemas.microsoft.com/office/drawing/2014/main" id="{870E4F47-A8EF-4587-A3D8-8F6DE7340CD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25513" y="1600200"/>
            <a:ext cx="7292975" cy="4525963"/>
          </a:xfr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Titel 1">
            <a:extLst>
              <a:ext uri="{FF2B5EF4-FFF2-40B4-BE49-F238E27FC236}">
                <a16:creationId xmlns:a16="http://schemas.microsoft.com/office/drawing/2014/main" id="{0EE7DF52-07D3-47FC-BFB6-C9EBEDE88B7E}"/>
              </a:ext>
            </a:extLst>
          </p:cNvPr>
          <p:cNvSpPr>
            <a:spLocks noGrp="1"/>
          </p:cNvSpPr>
          <p:nvPr>
            <p:ph type="title"/>
          </p:nvPr>
        </p:nvSpPr>
        <p:spPr/>
        <p:txBody>
          <a:bodyPr/>
          <a:lstStyle/>
          <a:p>
            <a:pPr eaLnBrk="1" hangingPunct="1"/>
            <a:r>
              <a:rPr lang="de-AT" altLang="de-DE" sz="2400"/>
              <a:t>Der erste Wiener Opernball der Zweiten Republik am 9. 2. 1956 … und …</a:t>
            </a:r>
          </a:p>
        </p:txBody>
      </p:sp>
      <p:pic>
        <p:nvPicPr>
          <p:cNvPr id="225283" name="Inhaltsplatzhalter 4">
            <a:extLst>
              <a:ext uri="{FF2B5EF4-FFF2-40B4-BE49-F238E27FC236}">
                <a16:creationId xmlns:a16="http://schemas.microsoft.com/office/drawing/2014/main" id="{E61DB619-91E1-49EA-B675-8F1FB908E77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98638" y="1600200"/>
            <a:ext cx="5546725" cy="4525963"/>
          </a:xfr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itel 1">
            <a:extLst>
              <a:ext uri="{FF2B5EF4-FFF2-40B4-BE49-F238E27FC236}">
                <a16:creationId xmlns:a16="http://schemas.microsoft.com/office/drawing/2014/main" id="{9F0640EF-C1DF-4D43-8A63-9B2E19A48772}"/>
              </a:ext>
            </a:extLst>
          </p:cNvPr>
          <p:cNvSpPr>
            <a:spLocks noGrp="1"/>
          </p:cNvSpPr>
          <p:nvPr>
            <p:ph type="title"/>
          </p:nvPr>
        </p:nvSpPr>
        <p:spPr/>
        <p:txBody>
          <a:bodyPr/>
          <a:lstStyle/>
          <a:p>
            <a:pPr eaLnBrk="1" hangingPunct="1"/>
            <a:r>
              <a:rPr lang="de-AT" altLang="de-DE" sz="2400"/>
              <a:t>… auch die Wiener Sängerknaben besingen das  „neue“, souveräne Österreich …</a:t>
            </a:r>
          </a:p>
        </p:txBody>
      </p:sp>
      <p:pic>
        <p:nvPicPr>
          <p:cNvPr id="226307" name="Inhaltsplatzhalter 5">
            <a:extLst>
              <a:ext uri="{FF2B5EF4-FFF2-40B4-BE49-F238E27FC236}">
                <a16:creationId xmlns:a16="http://schemas.microsoft.com/office/drawing/2014/main" id="{CBA88F3B-E0F3-4302-B479-F54FCD17C0F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78013" y="1730375"/>
            <a:ext cx="5387975" cy="4265613"/>
          </a:xfr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itel 1">
            <a:extLst>
              <a:ext uri="{FF2B5EF4-FFF2-40B4-BE49-F238E27FC236}">
                <a16:creationId xmlns:a16="http://schemas.microsoft.com/office/drawing/2014/main" id="{723E5971-91B0-4995-8079-CCDD0D89764F}"/>
              </a:ext>
            </a:extLst>
          </p:cNvPr>
          <p:cNvSpPr>
            <a:spLocks noGrp="1"/>
          </p:cNvSpPr>
          <p:nvPr>
            <p:ph type="title"/>
          </p:nvPr>
        </p:nvSpPr>
        <p:spPr/>
        <p:txBody>
          <a:bodyPr/>
          <a:lstStyle/>
          <a:p>
            <a:pPr eaLnBrk="1" hangingPunct="1"/>
            <a:r>
              <a:rPr lang="de-AT" altLang="de-DE" sz="2000"/>
              <a:t>Österreich präsentiert sich als …</a:t>
            </a:r>
            <a:br>
              <a:rPr lang="de-AT" altLang="de-DE" sz="2000"/>
            </a:br>
            <a:r>
              <a:rPr lang="de-AT" altLang="de-DE" sz="2000"/>
              <a:t>… Urlaubsland  … als Land reiner Natur … und … schließlich … </a:t>
            </a:r>
          </a:p>
        </p:txBody>
      </p:sp>
      <p:pic>
        <p:nvPicPr>
          <p:cNvPr id="227331" name="Inhaltsplatzhalter 4">
            <a:extLst>
              <a:ext uri="{FF2B5EF4-FFF2-40B4-BE49-F238E27FC236}">
                <a16:creationId xmlns:a16="http://schemas.microsoft.com/office/drawing/2014/main" id="{0036619A-6E9E-4368-B6D8-EE72917A7FA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700338" y="1557338"/>
            <a:ext cx="3357562" cy="5111750"/>
          </a:xfr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itel 1">
            <a:extLst>
              <a:ext uri="{FF2B5EF4-FFF2-40B4-BE49-F238E27FC236}">
                <a16:creationId xmlns:a16="http://schemas.microsoft.com/office/drawing/2014/main" id="{1AD7E309-62CE-440F-8E4D-3972D77C2673}"/>
              </a:ext>
            </a:extLst>
          </p:cNvPr>
          <p:cNvSpPr>
            <a:spLocks noGrp="1"/>
          </p:cNvSpPr>
          <p:nvPr>
            <p:ph type="title"/>
          </p:nvPr>
        </p:nvSpPr>
        <p:spPr/>
        <p:txBody>
          <a:bodyPr/>
          <a:lstStyle/>
          <a:p>
            <a:r>
              <a:rPr lang="de-AT" altLang="de-DE" sz="2000"/>
              <a:t>… Land der Lederhosen … und … </a:t>
            </a:r>
          </a:p>
        </p:txBody>
      </p:sp>
      <p:pic>
        <p:nvPicPr>
          <p:cNvPr id="228355" name="Inhaltsplatzhalter 5">
            <a:extLst>
              <a:ext uri="{FF2B5EF4-FFF2-40B4-BE49-F238E27FC236}">
                <a16:creationId xmlns:a16="http://schemas.microsoft.com/office/drawing/2014/main" id="{463F65ED-D3A3-487B-9C4B-200B1542B65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68575" y="1600200"/>
            <a:ext cx="4006850" cy="4525963"/>
          </a:xfr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itel 1">
            <a:extLst>
              <a:ext uri="{FF2B5EF4-FFF2-40B4-BE49-F238E27FC236}">
                <a16:creationId xmlns:a16="http://schemas.microsoft.com/office/drawing/2014/main" id="{17C78E22-45FC-400D-935F-F5ADC9F6F222}"/>
              </a:ext>
            </a:extLst>
          </p:cNvPr>
          <p:cNvSpPr>
            <a:spLocks noGrp="1"/>
          </p:cNvSpPr>
          <p:nvPr>
            <p:ph type="title"/>
          </p:nvPr>
        </p:nvSpPr>
        <p:spPr/>
        <p:txBody>
          <a:bodyPr/>
          <a:lstStyle/>
          <a:p>
            <a:r>
              <a:rPr lang="de-AT" altLang="de-DE" sz="2400"/>
              <a:t>… der „Dirndln“ … </a:t>
            </a:r>
          </a:p>
        </p:txBody>
      </p:sp>
      <p:pic>
        <p:nvPicPr>
          <p:cNvPr id="229379" name="Inhaltsplatzhalter 10">
            <a:extLst>
              <a:ext uri="{FF2B5EF4-FFF2-40B4-BE49-F238E27FC236}">
                <a16:creationId xmlns:a16="http://schemas.microsoft.com/office/drawing/2014/main" id="{B2FE3E3C-286C-458E-B2AB-6536C1F0615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855913" y="1600200"/>
            <a:ext cx="3432175" cy="4525963"/>
          </a:xfr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Titel 1">
            <a:extLst>
              <a:ext uri="{FF2B5EF4-FFF2-40B4-BE49-F238E27FC236}">
                <a16:creationId xmlns:a16="http://schemas.microsoft.com/office/drawing/2014/main" id="{0362C565-3AAA-4FE6-B34E-A3A5DD3F4C75}"/>
              </a:ext>
            </a:extLst>
          </p:cNvPr>
          <p:cNvSpPr>
            <a:spLocks noGrp="1"/>
          </p:cNvSpPr>
          <p:nvPr>
            <p:ph type="title"/>
          </p:nvPr>
        </p:nvSpPr>
        <p:spPr>
          <a:xfrm>
            <a:off x="428625" y="214313"/>
            <a:ext cx="8229600" cy="1143000"/>
          </a:xfrm>
        </p:spPr>
        <p:txBody>
          <a:bodyPr/>
          <a:lstStyle/>
          <a:p>
            <a:pPr eaLnBrk="1" hangingPunct="1"/>
            <a:r>
              <a:rPr lang="de-AT" altLang="de-DE" sz="2400" dirty="0"/>
              <a:t>… 1986 - Beginn einer schonungslosen Vergangenheitsbewältigung ...</a:t>
            </a:r>
            <a:br>
              <a:rPr lang="de-AT" altLang="de-DE" sz="2400" dirty="0"/>
            </a:br>
            <a:r>
              <a:rPr lang="de-AT" altLang="de-DE" sz="2400" dirty="0"/>
              <a:t>„Ich habe lediglich meine Pflicht getan!“ ...</a:t>
            </a:r>
            <a:br>
              <a:rPr lang="de-AT" altLang="de-DE" sz="2400" dirty="0"/>
            </a:br>
            <a:endParaRPr lang="de-AT" altLang="de-DE" sz="2000" dirty="0"/>
          </a:p>
        </p:txBody>
      </p:sp>
      <p:pic>
        <p:nvPicPr>
          <p:cNvPr id="234499" name="Inhaltsplatzhalter 3">
            <a:extLst>
              <a:ext uri="{FF2B5EF4-FFF2-40B4-BE49-F238E27FC236}">
                <a16:creationId xmlns:a16="http://schemas.microsoft.com/office/drawing/2014/main" id="{07779BBB-53E1-4C56-80FA-F8B28C19DD2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35150" y="1484313"/>
            <a:ext cx="3313113" cy="4975225"/>
          </a:xfrm>
        </p:spPr>
      </p:pic>
      <p:sp>
        <p:nvSpPr>
          <p:cNvPr id="234500" name="Textfeld 6">
            <a:extLst>
              <a:ext uri="{FF2B5EF4-FFF2-40B4-BE49-F238E27FC236}">
                <a16:creationId xmlns:a16="http://schemas.microsoft.com/office/drawing/2014/main" id="{0A24EB5E-5146-4EBA-A05B-52BF315A8155}"/>
              </a:ext>
            </a:extLst>
          </p:cNvPr>
          <p:cNvSpPr txBox="1">
            <a:spLocks noChangeArrowheads="1"/>
          </p:cNvSpPr>
          <p:nvPr/>
        </p:nvSpPr>
        <p:spPr bwMode="auto">
          <a:xfrm>
            <a:off x="5435600" y="5876925"/>
            <a:ext cx="352901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AT" altLang="de-DE" sz="1600">
                <a:latin typeface="Calibri" panose="020F0502020204030204" pitchFamily="34" charset="0"/>
              </a:rPr>
              <a:t>Bundespräsident Kurt Waldheim (1986 – 1990</a:t>
            </a:r>
            <a:r>
              <a:rPr lang="de-AT" altLang="de-DE">
                <a:latin typeface="Calibri" panose="020F0502020204030204" pitchFamily="34" charset="0"/>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el 1">
            <a:extLst>
              <a:ext uri="{FF2B5EF4-FFF2-40B4-BE49-F238E27FC236}">
                <a16:creationId xmlns:a16="http://schemas.microsoft.com/office/drawing/2014/main" id="{89A4ADEC-AB1F-40C0-9B1C-6FA2D3265AC3}"/>
              </a:ext>
            </a:extLst>
          </p:cNvPr>
          <p:cNvSpPr>
            <a:spLocks noGrp="1"/>
          </p:cNvSpPr>
          <p:nvPr>
            <p:ph type="title"/>
          </p:nvPr>
        </p:nvSpPr>
        <p:spPr/>
        <p:txBody>
          <a:bodyPr/>
          <a:lstStyle/>
          <a:p>
            <a:pPr eaLnBrk="1" hangingPunct="1"/>
            <a:r>
              <a:rPr lang="de-AT" altLang="de-DE" sz="2400"/>
              <a:t>Österreich in seinen heutigen Grenzen … </a:t>
            </a:r>
          </a:p>
        </p:txBody>
      </p:sp>
      <p:pic>
        <p:nvPicPr>
          <p:cNvPr id="22531" name="Picture 2">
            <a:extLst>
              <a:ext uri="{FF2B5EF4-FFF2-40B4-BE49-F238E27FC236}">
                <a16:creationId xmlns:a16="http://schemas.microsoft.com/office/drawing/2014/main" id="{F6F6DA2E-71F4-468A-9E51-99E51A1538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8775"/>
            <a:ext cx="8905875"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itel 1">
            <a:extLst>
              <a:ext uri="{FF2B5EF4-FFF2-40B4-BE49-F238E27FC236}">
                <a16:creationId xmlns:a16="http://schemas.microsoft.com/office/drawing/2014/main" id="{4556FE28-B7A3-42DA-A6B0-9B0CD693A282}"/>
              </a:ext>
            </a:extLst>
          </p:cNvPr>
          <p:cNvSpPr>
            <a:spLocks noGrp="1"/>
          </p:cNvSpPr>
          <p:nvPr>
            <p:ph type="title"/>
          </p:nvPr>
        </p:nvSpPr>
        <p:spPr/>
        <p:txBody>
          <a:bodyPr/>
          <a:lstStyle/>
          <a:p>
            <a:pPr eaLnBrk="1" hangingPunct="1"/>
            <a:r>
              <a:rPr lang="de-AT" altLang="de-DE" sz="1800"/>
              <a:t>Bundeskanzler Franz Vranitzky (Bundeskanzler von 1986 – 1997)</a:t>
            </a:r>
            <a:br>
              <a:rPr lang="de-AT" altLang="de-DE" sz="1800"/>
            </a:br>
            <a:br>
              <a:rPr lang="de-AT" altLang="de-DE" sz="1800"/>
            </a:br>
            <a:r>
              <a:rPr lang="de-AT" altLang="de-DE" sz="1800"/>
              <a:t>Erstes offizielles politisches Bekenntnis zur Mitschuld Österreichs am „Zweiten Weltkrieg“ und an der Shoa und dem Holocaust, 1991</a:t>
            </a:r>
          </a:p>
        </p:txBody>
      </p:sp>
      <p:pic>
        <p:nvPicPr>
          <p:cNvPr id="236547" name="Inhaltsplatzhalter 3">
            <a:extLst>
              <a:ext uri="{FF2B5EF4-FFF2-40B4-BE49-F238E27FC236}">
                <a16:creationId xmlns:a16="http://schemas.microsoft.com/office/drawing/2014/main" id="{6AC1ECC9-6919-4D16-A210-5DC83B1A034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19250" y="1700213"/>
            <a:ext cx="5622925" cy="4421187"/>
          </a:xfr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hteck 1">
            <a:extLst>
              <a:ext uri="{FF2B5EF4-FFF2-40B4-BE49-F238E27FC236}">
                <a16:creationId xmlns:a16="http://schemas.microsoft.com/office/drawing/2014/main" id="{09DBACE6-66B5-420A-8F9D-D427DB5336EB}"/>
              </a:ext>
            </a:extLst>
          </p:cNvPr>
          <p:cNvSpPr>
            <a:spLocks noChangeArrowheads="1"/>
          </p:cNvSpPr>
          <p:nvPr/>
        </p:nvSpPr>
        <p:spPr bwMode="auto">
          <a:xfrm>
            <a:off x="2124075" y="1700213"/>
            <a:ext cx="4572000" cy="5078412"/>
          </a:xfrm>
          <a:prstGeom prst="rect">
            <a:avLst/>
          </a:prstGeom>
          <a:noFill/>
          <a:ln w="9525">
            <a:noFill/>
            <a:miter lim="800000"/>
            <a:headEnd/>
            <a:tailEnd/>
          </a:ln>
        </p:spPr>
        <p:txBody>
          <a:bodyPr>
            <a:spAutoFit/>
          </a:bodyPr>
          <a:lstStyle/>
          <a:p>
            <a:pPr algn="ctr" eaLnBrk="1" fontAlgn="auto" hangingPunct="1">
              <a:spcBef>
                <a:spcPts val="0"/>
              </a:spcBef>
              <a:spcAft>
                <a:spcPts val="0"/>
              </a:spcAft>
              <a:defRPr/>
            </a:pPr>
            <a:endParaRPr lang="de-DE" altLang="de-DE" dirty="0">
              <a:latin typeface="+mn-lt"/>
              <a:cs typeface="+mn-cs"/>
            </a:endParaRPr>
          </a:p>
          <a:p>
            <a:pPr algn="ctr" eaLnBrk="1" fontAlgn="auto" hangingPunct="1">
              <a:spcBef>
                <a:spcPts val="0"/>
              </a:spcBef>
              <a:spcAft>
                <a:spcPts val="0"/>
              </a:spcAft>
              <a:defRPr/>
            </a:pPr>
            <a:endParaRPr lang="de-DE" altLang="de-DE" dirty="0">
              <a:latin typeface="+mn-lt"/>
              <a:cs typeface="+mn-cs"/>
            </a:endParaRPr>
          </a:p>
          <a:p>
            <a:pPr algn="ctr" eaLnBrk="1" fontAlgn="auto" hangingPunct="1">
              <a:spcBef>
                <a:spcPts val="0"/>
              </a:spcBef>
              <a:spcAft>
                <a:spcPts val="0"/>
              </a:spcAft>
              <a:defRPr/>
            </a:pPr>
            <a:endParaRPr lang="de-DE" altLang="de-DE" dirty="0">
              <a:latin typeface="+mn-lt"/>
              <a:cs typeface="+mn-cs"/>
            </a:endParaRPr>
          </a:p>
          <a:p>
            <a:pPr algn="ctr" eaLnBrk="1" fontAlgn="auto" hangingPunct="1">
              <a:spcBef>
                <a:spcPts val="0"/>
              </a:spcBef>
              <a:spcAft>
                <a:spcPts val="0"/>
              </a:spcAft>
              <a:defRPr/>
            </a:pPr>
            <a:endParaRPr lang="de-DE" altLang="de-DE" dirty="0">
              <a:latin typeface="+mn-lt"/>
              <a:cs typeface="+mn-cs"/>
            </a:endParaRPr>
          </a:p>
          <a:p>
            <a:pPr algn="ctr" eaLnBrk="1" fontAlgn="auto" hangingPunct="1">
              <a:spcBef>
                <a:spcPts val="0"/>
              </a:spcBef>
              <a:spcAft>
                <a:spcPts val="0"/>
              </a:spcAft>
              <a:defRPr/>
            </a:pPr>
            <a:endParaRPr lang="de-DE" altLang="de-DE" dirty="0">
              <a:latin typeface="+mn-lt"/>
              <a:cs typeface="+mn-cs"/>
            </a:endParaRPr>
          </a:p>
          <a:p>
            <a:pPr algn="ctr" eaLnBrk="1" fontAlgn="auto" hangingPunct="1">
              <a:spcBef>
                <a:spcPts val="0"/>
              </a:spcBef>
              <a:spcAft>
                <a:spcPts val="0"/>
              </a:spcAft>
              <a:defRPr/>
            </a:pPr>
            <a:endParaRPr lang="de-DE" altLang="de-DE" dirty="0">
              <a:latin typeface="+mn-lt"/>
              <a:cs typeface="+mn-cs"/>
            </a:endParaRPr>
          </a:p>
          <a:p>
            <a:pPr algn="ctr" eaLnBrk="1" fontAlgn="auto" hangingPunct="1">
              <a:spcBef>
                <a:spcPts val="0"/>
              </a:spcBef>
              <a:spcAft>
                <a:spcPts val="0"/>
              </a:spcAft>
              <a:defRPr/>
            </a:pPr>
            <a:endParaRPr lang="de-DE" altLang="de-DE" dirty="0">
              <a:latin typeface="+mn-lt"/>
              <a:cs typeface="+mn-cs"/>
            </a:endParaRPr>
          </a:p>
          <a:p>
            <a:pPr algn="ctr" eaLnBrk="1" fontAlgn="auto" hangingPunct="1">
              <a:spcBef>
                <a:spcPts val="0"/>
              </a:spcBef>
              <a:spcAft>
                <a:spcPts val="0"/>
              </a:spcAft>
              <a:defRPr/>
            </a:pPr>
            <a:endParaRPr lang="de-DE" altLang="de-DE" dirty="0">
              <a:latin typeface="+mn-lt"/>
              <a:cs typeface="+mn-cs"/>
            </a:endParaRPr>
          </a:p>
          <a:p>
            <a:pPr algn="ctr" eaLnBrk="1" fontAlgn="auto" hangingPunct="1">
              <a:spcBef>
                <a:spcPts val="0"/>
              </a:spcBef>
              <a:spcAft>
                <a:spcPts val="0"/>
              </a:spcAft>
              <a:defRPr/>
            </a:pPr>
            <a:endParaRPr lang="de-DE" altLang="de-DE" dirty="0">
              <a:latin typeface="+mn-lt"/>
              <a:cs typeface="+mn-cs"/>
            </a:endParaRPr>
          </a:p>
          <a:p>
            <a:pPr algn="ctr" eaLnBrk="1" fontAlgn="auto" hangingPunct="1">
              <a:spcBef>
                <a:spcPts val="0"/>
              </a:spcBef>
              <a:spcAft>
                <a:spcPts val="0"/>
              </a:spcAft>
              <a:defRPr/>
            </a:pPr>
            <a:endParaRPr lang="de-DE" altLang="de-DE" dirty="0">
              <a:latin typeface="+mn-lt"/>
              <a:cs typeface="+mn-cs"/>
            </a:endParaRPr>
          </a:p>
          <a:p>
            <a:pPr algn="ctr" eaLnBrk="1" fontAlgn="auto" hangingPunct="1">
              <a:spcBef>
                <a:spcPts val="0"/>
              </a:spcBef>
              <a:spcAft>
                <a:spcPts val="0"/>
              </a:spcAft>
              <a:defRPr/>
            </a:pPr>
            <a:endParaRPr lang="de-DE" altLang="de-DE" dirty="0">
              <a:latin typeface="+mn-lt"/>
              <a:cs typeface="+mn-cs"/>
            </a:endParaRPr>
          </a:p>
          <a:p>
            <a:pPr algn="ctr" eaLnBrk="1" fontAlgn="auto" hangingPunct="1">
              <a:spcBef>
                <a:spcPts val="0"/>
              </a:spcBef>
              <a:spcAft>
                <a:spcPts val="0"/>
              </a:spcAft>
              <a:defRPr/>
            </a:pPr>
            <a:endParaRPr lang="de-DE" altLang="de-DE" dirty="0">
              <a:latin typeface="+mn-lt"/>
              <a:cs typeface="+mn-cs"/>
            </a:endParaRPr>
          </a:p>
          <a:p>
            <a:pPr algn="ctr" eaLnBrk="1" fontAlgn="auto" hangingPunct="1">
              <a:spcBef>
                <a:spcPts val="0"/>
              </a:spcBef>
              <a:spcAft>
                <a:spcPts val="0"/>
              </a:spcAft>
              <a:defRPr/>
            </a:pPr>
            <a:endParaRPr lang="de-DE" altLang="de-DE" dirty="0">
              <a:latin typeface="+mn-lt"/>
              <a:cs typeface="+mn-cs"/>
            </a:endParaRPr>
          </a:p>
          <a:p>
            <a:pPr algn="ctr" eaLnBrk="1" fontAlgn="auto" hangingPunct="1">
              <a:spcBef>
                <a:spcPts val="0"/>
              </a:spcBef>
              <a:spcAft>
                <a:spcPts val="0"/>
              </a:spcAft>
              <a:defRPr/>
            </a:pPr>
            <a:endParaRPr lang="de-DE" altLang="de-DE" dirty="0">
              <a:latin typeface="+mn-lt"/>
              <a:cs typeface="+mn-cs"/>
            </a:endParaRPr>
          </a:p>
          <a:p>
            <a:pPr algn="ctr" eaLnBrk="1" fontAlgn="auto" hangingPunct="1">
              <a:spcBef>
                <a:spcPts val="0"/>
              </a:spcBef>
              <a:spcAft>
                <a:spcPts val="0"/>
              </a:spcAft>
              <a:defRPr/>
            </a:pPr>
            <a:endParaRPr lang="de-DE" altLang="de-DE" dirty="0">
              <a:latin typeface="+mn-lt"/>
              <a:cs typeface="+mn-cs"/>
            </a:endParaRPr>
          </a:p>
          <a:p>
            <a:pPr algn="ctr" eaLnBrk="1" fontAlgn="auto" hangingPunct="1">
              <a:spcBef>
                <a:spcPts val="0"/>
              </a:spcBef>
              <a:spcAft>
                <a:spcPts val="0"/>
              </a:spcAft>
              <a:defRPr/>
            </a:pPr>
            <a:endParaRPr lang="de-DE" altLang="de-DE" dirty="0">
              <a:latin typeface="+mn-lt"/>
              <a:cs typeface="+mn-cs"/>
            </a:endParaRPr>
          </a:p>
          <a:p>
            <a:pPr algn="ctr" eaLnBrk="1" fontAlgn="auto" hangingPunct="1">
              <a:spcBef>
                <a:spcPts val="0"/>
              </a:spcBef>
              <a:spcAft>
                <a:spcPts val="0"/>
              </a:spcAft>
              <a:defRPr/>
            </a:pPr>
            <a:endParaRPr lang="de-AT" altLang="de-DE" dirty="0">
              <a:latin typeface="+mn-lt"/>
              <a:cs typeface="+mn-cs"/>
            </a:endParaRPr>
          </a:p>
          <a:p>
            <a:pPr algn="ctr" eaLnBrk="1" fontAlgn="auto" hangingPunct="1">
              <a:spcBef>
                <a:spcPts val="0"/>
              </a:spcBef>
              <a:spcAft>
                <a:spcPts val="0"/>
              </a:spcAft>
              <a:defRPr/>
            </a:pPr>
            <a:r>
              <a:rPr lang="de-DE" altLang="de-DE" dirty="0">
                <a:latin typeface="+mn-lt"/>
                <a:cs typeface="+mn-cs"/>
              </a:rPr>
              <a:t> </a:t>
            </a:r>
            <a:endParaRPr lang="de-AT" altLang="de-DE" dirty="0">
              <a:latin typeface="+mn-lt"/>
              <a:cs typeface="+mn-cs"/>
            </a:endParaRPr>
          </a:p>
        </p:txBody>
      </p:sp>
      <p:sp>
        <p:nvSpPr>
          <p:cNvPr id="5" name="Rechteck 4">
            <a:extLst>
              <a:ext uri="{FF2B5EF4-FFF2-40B4-BE49-F238E27FC236}">
                <a16:creationId xmlns:a16="http://schemas.microsoft.com/office/drawing/2014/main" id="{D3220C05-2866-4693-95BC-BFD926405FA3}"/>
              </a:ext>
            </a:extLst>
          </p:cNvPr>
          <p:cNvSpPr/>
          <p:nvPr/>
        </p:nvSpPr>
        <p:spPr>
          <a:xfrm>
            <a:off x="323850" y="2060575"/>
            <a:ext cx="8459788" cy="1908215"/>
          </a:xfrm>
          <a:prstGeom prst="rect">
            <a:avLst/>
          </a:prstGeom>
        </p:spPr>
        <p:txBody>
          <a:bodyPr>
            <a:spAutoFit/>
          </a:bodyPr>
          <a:lstStyle/>
          <a:p>
            <a:pPr algn="ctr" eaLnBrk="1" fontAlgn="auto" hangingPunct="1">
              <a:spcAft>
                <a:spcPts val="0"/>
              </a:spcAft>
              <a:buFont typeface="Arial" pitchFamily="34" charset="0"/>
              <a:buNone/>
              <a:defRPr/>
            </a:pPr>
            <a:r>
              <a:rPr lang="de-DE" sz="3200" b="1" dirty="0">
                <a:solidFill>
                  <a:schemeClr val="accent6">
                    <a:lumMod val="75000"/>
                  </a:schemeClr>
                </a:solidFill>
                <a:latin typeface="+mj-lt"/>
                <a:cs typeface="Arial" charset="0"/>
              </a:rPr>
              <a:t>IX. Österreich und die EU … </a:t>
            </a:r>
          </a:p>
          <a:p>
            <a:pPr algn="ctr" eaLnBrk="1" fontAlgn="auto" hangingPunct="1">
              <a:spcAft>
                <a:spcPts val="0"/>
              </a:spcAft>
              <a:buFont typeface="Arial" pitchFamily="34" charset="0"/>
              <a:buNone/>
              <a:defRPr/>
            </a:pPr>
            <a:endParaRPr lang="de-DE" sz="3200" b="1" dirty="0">
              <a:solidFill>
                <a:schemeClr val="accent6">
                  <a:lumMod val="75000"/>
                </a:schemeClr>
              </a:solidFill>
              <a:latin typeface="+mj-lt"/>
              <a:cs typeface="Arial" charset="0"/>
            </a:endParaRPr>
          </a:p>
          <a:p>
            <a:pPr algn="ctr" eaLnBrk="1" fontAlgn="auto" hangingPunct="1">
              <a:spcAft>
                <a:spcPts val="0"/>
              </a:spcAft>
              <a:buFont typeface="Arial" pitchFamily="34" charset="0"/>
              <a:buNone/>
              <a:defRPr/>
            </a:pPr>
            <a:r>
              <a:rPr lang="de-DE" sz="2700" b="1" dirty="0">
                <a:latin typeface="+mj-lt"/>
                <a:cs typeface="Arial" charset="0"/>
              </a:rPr>
              <a:t>… Endlich wieder Teil eines großen Ganzen …</a:t>
            </a:r>
          </a:p>
          <a:p>
            <a:pPr algn="ctr" eaLnBrk="1" fontAlgn="auto" hangingPunct="1">
              <a:spcAft>
                <a:spcPts val="0"/>
              </a:spcAft>
              <a:buFont typeface="Arial" pitchFamily="34" charset="0"/>
              <a:buNone/>
              <a:defRPr/>
            </a:pPr>
            <a:r>
              <a:rPr lang="de-DE" sz="2700" b="1" dirty="0">
                <a:latin typeface="+mj-lt"/>
                <a:cs typeface="Arial" charset="0"/>
              </a:rPr>
              <a:t>Oder: „Jetzt sind wir wieder wer!“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itel 1">
            <a:extLst>
              <a:ext uri="{FF2B5EF4-FFF2-40B4-BE49-F238E27FC236}">
                <a16:creationId xmlns:a16="http://schemas.microsoft.com/office/drawing/2014/main" id="{CAE12659-2266-4A50-84B6-B9F721566E3B}"/>
              </a:ext>
            </a:extLst>
          </p:cNvPr>
          <p:cNvSpPr>
            <a:spLocks noGrp="1"/>
          </p:cNvSpPr>
          <p:nvPr>
            <p:ph type="title"/>
          </p:nvPr>
        </p:nvSpPr>
        <p:spPr/>
        <p:txBody>
          <a:bodyPr/>
          <a:lstStyle/>
          <a:p>
            <a:pPr eaLnBrk="1" hangingPunct="1"/>
            <a:r>
              <a:rPr lang="de-AT" altLang="de-DE" sz="3200"/>
              <a:t>EU-Euphorie</a:t>
            </a:r>
          </a:p>
        </p:txBody>
      </p:sp>
      <p:pic>
        <p:nvPicPr>
          <p:cNvPr id="238595" name="Inhaltsplatzhalter 3">
            <a:extLst>
              <a:ext uri="{FF2B5EF4-FFF2-40B4-BE49-F238E27FC236}">
                <a16:creationId xmlns:a16="http://schemas.microsoft.com/office/drawing/2014/main" id="{8D377679-648B-4A7C-BACA-CE0AAE5FEA0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65325" y="2003425"/>
            <a:ext cx="5035550" cy="3854450"/>
          </a:xfr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itel 1">
            <a:extLst>
              <a:ext uri="{FF2B5EF4-FFF2-40B4-BE49-F238E27FC236}">
                <a16:creationId xmlns:a16="http://schemas.microsoft.com/office/drawing/2014/main" id="{4D9E45A5-0C14-41F4-9A41-30F3B16EC586}"/>
              </a:ext>
            </a:extLst>
          </p:cNvPr>
          <p:cNvSpPr>
            <a:spLocks noGrp="1"/>
          </p:cNvSpPr>
          <p:nvPr>
            <p:ph type="title"/>
          </p:nvPr>
        </p:nvSpPr>
        <p:spPr/>
        <p:txBody>
          <a:bodyPr/>
          <a:lstStyle/>
          <a:p>
            <a:pPr eaLnBrk="1" hangingPunct="1"/>
            <a:r>
              <a:rPr lang="de-AT" altLang="de-DE" sz="3200"/>
              <a:t>EU-Abstimmung (12. 6. 1994)</a:t>
            </a:r>
          </a:p>
        </p:txBody>
      </p:sp>
      <p:pic>
        <p:nvPicPr>
          <p:cNvPr id="239619" name="Inhaltsplatzhalter 3">
            <a:extLst>
              <a:ext uri="{FF2B5EF4-FFF2-40B4-BE49-F238E27FC236}">
                <a16:creationId xmlns:a16="http://schemas.microsoft.com/office/drawing/2014/main" id="{C2BD8B69-2C67-4386-AFCC-689F043070E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79613" y="1484313"/>
            <a:ext cx="5316537" cy="4740275"/>
          </a:xfr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5C71AE0-1DFE-48BE-A746-2CFE6C9F355F}"/>
              </a:ext>
            </a:extLst>
          </p:cNvPr>
          <p:cNvPicPr>
            <a:picLocks noChangeAspect="1"/>
          </p:cNvPicPr>
          <p:nvPr/>
        </p:nvPicPr>
        <p:blipFill>
          <a:blip r:embed="rId2"/>
          <a:stretch>
            <a:fillRect/>
          </a:stretch>
        </p:blipFill>
        <p:spPr>
          <a:xfrm>
            <a:off x="467544" y="260648"/>
            <a:ext cx="8492549" cy="6858000"/>
          </a:xfrm>
          <a:prstGeom prst="rect">
            <a:avLst/>
          </a:prstGeom>
        </p:spPr>
      </p:pic>
    </p:spTree>
    <p:extLst>
      <p:ext uri="{BB962C8B-B14F-4D97-AF65-F5344CB8AC3E}">
        <p14:creationId xmlns:p14="http://schemas.microsoft.com/office/powerpoint/2010/main" val="9732445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E8539335-8CE5-419C-922D-EB1215DF3E8C}"/>
              </a:ext>
            </a:extLst>
          </p:cNvPr>
          <p:cNvPicPr>
            <a:picLocks noChangeAspect="1"/>
          </p:cNvPicPr>
          <p:nvPr/>
        </p:nvPicPr>
        <p:blipFill>
          <a:blip r:embed="rId2"/>
          <a:stretch>
            <a:fillRect/>
          </a:stretch>
        </p:blipFill>
        <p:spPr>
          <a:xfrm>
            <a:off x="0" y="58370"/>
            <a:ext cx="9144000" cy="6741259"/>
          </a:xfrm>
          <a:prstGeom prst="rect">
            <a:avLst/>
          </a:prstGeom>
        </p:spPr>
      </p:pic>
    </p:spTree>
    <p:extLst>
      <p:ext uri="{BB962C8B-B14F-4D97-AF65-F5344CB8AC3E}">
        <p14:creationId xmlns:p14="http://schemas.microsoft.com/office/powerpoint/2010/main" val="21768425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Textfeld 4">
            <a:extLst>
              <a:ext uri="{FF2B5EF4-FFF2-40B4-BE49-F238E27FC236}">
                <a16:creationId xmlns:a16="http://schemas.microsoft.com/office/drawing/2014/main" id="{D37835B5-256D-46D4-9CFF-3A656713D7CE}"/>
              </a:ext>
            </a:extLst>
          </p:cNvPr>
          <p:cNvSpPr txBox="1">
            <a:spLocks noChangeArrowheads="1"/>
          </p:cNvSpPr>
          <p:nvPr/>
        </p:nvSpPr>
        <p:spPr bwMode="auto">
          <a:xfrm>
            <a:off x="1331913" y="2997200"/>
            <a:ext cx="6911975" cy="522288"/>
          </a:xfrm>
          <a:prstGeom prst="rect">
            <a:avLst/>
          </a:prstGeom>
          <a:noFill/>
          <a:ln w="9525">
            <a:noFill/>
            <a:miter lim="800000"/>
            <a:headEnd/>
            <a:tailEnd/>
          </a:ln>
        </p:spPr>
        <p:txBody>
          <a:bodyPr>
            <a:spAutoFit/>
          </a:bodyPr>
          <a:lstStyle/>
          <a:p>
            <a:pPr eaLnBrk="1" hangingPunct="1">
              <a:defRPr/>
            </a:pPr>
            <a:r>
              <a:rPr lang="de-AT" altLang="de-DE" sz="2800" b="1" dirty="0">
                <a:solidFill>
                  <a:srgbClr val="00B050"/>
                </a:solidFill>
                <a:effectLst>
                  <a:outerShdw blurRad="38100" dist="38100" dir="2700000" algn="tl">
                    <a:srgbClr val="000000">
                      <a:alpha val="43137"/>
                    </a:srgbClr>
                  </a:outerShdw>
                </a:effectLst>
                <a:latin typeface="Calibri" pitchFamily="34" charset="0"/>
                <a:cs typeface="Arial" charset="0"/>
              </a:rPr>
              <a:t>Herzlichen Dank für Ihre Aufmerksamkeit!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82275">
                                            <p:txEl>
                                              <p:pRg st="0" end="0"/>
                                            </p:txEl>
                                          </p:spTgt>
                                        </p:tgtEl>
                                        <p:attrNameLst>
                                          <p:attrName>style.visibility</p:attrName>
                                        </p:attrNameLst>
                                      </p:cBhvr>
                                      <p:to>
                                        <p:strVal val="visible"/>
                                      </p:to>
                                    </p:set>
                                    <p:anim calcmode="lin" valueType="num">
                                      <p:cBhvr additive="base">
                                        <p:cTn id="7" dur="500" fill="hold"/>
                                        <p:tgtEl>
                                          <p:spTgt spid="18227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8227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hteck 1">
            <a:extLst>
              <a:ext uri="{FF2B5EF4-FFF2-40B4-BE49-F238E27FC236}">
                <a16:creationId xmlns:a16="http://schemas.microsoft.com/office/drawing/2014/main" id="{421FA23E-8AB1-4FF9-A804-5AB6EFD73D49}"/>
              </a:ext>
            </a:extLst>
          </p:cNvPr>
          <p:cNvSpPr>
            <a:spLocks noChangeArrowheads="1"/>
          </p:cNvSpPr>
          <p:nvPr/>
        </p:nvSpPr>
        <p:spPr bwMode="auto">
          <a:xfrm>
            <a:off x="2124075" y="2349500"/>
            <a:ext cx="4572000" cy="1200150"/>
          </a:xfrm>
          <a:prstGeom prst="rect">
            <a:avLst/>
          </a:prstGeom>
          <a:noFill/>
          <a:ln w="9525">
            <a:noFill/>
            <a:miter lim="800000"/>
            <a:headEnd/>
            <a:tailEnd/>
          </a:ln>
        </p:spPr>
        <p:txBody>
          <a:bodyPr>
            <a:spAutoFit/>
          </a:bodyPr>
          <a:lstStyle/>
          <a:p>
            <a:pPr algn="ctr" eaLnBrk="1" fontAlgn="auto" hangingPunct="1">
              <a:spcBef>
                <a:spcPts val="0"/>
              </a:spcBef>
              <a:spcAft>
                <a:spcPts val="0"/>
              </a:spcAft>
              <a:defRPr/>
            </a:pPr>
            <a:r>
              <a:rPr lang="de-DE" altLang="de-DE" sz="2400" b="1" dirty="0">
                <a:solidFill>
                  <a:schemeClr val="accent6">
                    <a:lumMod val="75000"/>
                  </a:schemeClr>
                </a:solidFill>
                <a:latin typeface="+mn-lt"/>
                <a:cs typeface="+mn-cs"/>
              </a:rPr>
              <a:t>ANHANG</a:t>
            </a:r>
          </a:p>
          <a:p>
            <a:pPr algn="ctr" eaLnBrk="1" fontAlgn="auto" hangingPunct="1">
              <a:spcBef>
                <a:spcPts val="0"/>
              </a:spcBef>
              <a:spcAft>
                <a:spcPts val="0"/>
              </a:spcAft>
              <a:defRPr/>
            </a:pPr>
            <a:endParaRPr lang="de-DE" altLang="de-DE" sz="2400" b="1" dirty="0">
              <a:solidFill>
                <a:schemeClr val="accent6">
                  <a:lumMod val="75000"/>
                </a:schemeClr>
              </a:solidFill>
              <a:latin typeface="+mn-lt"/>
              <a:cs typeface="+mn-cs"/>
            </a:endParaRPr>
          </a:p>
          <a:p>
            <a:pPr algn="ctr" eaLnBrk="1" fontAlgn="auto" hangingPunct="1">
              <a:spcBef>
                <a:spcPts val="0"/>
              </a:spcBef>
              <a:spcAft>
                <a:spcPts val="0"/>
              </a:spcAft>
              <a:defRPr/>
            </a:pPr>
            <a:r>
              <a:rPr lang="de-DE" altLang="de-DE" sz="2400" b="1" dirty="0">
                <a:solidFill>
                  <a:schemeClr val="accent6">
                    <a:lumMod val="75000"/>
                  </a:schemeClr>
                </a:solidFill>
                <a:latin typeface="+mn-lt"/>
                <a:cs typeface="+mn-cs"/>
              </a:rPr>
              <a:t>Daten … Fakten … und mehr …</a:t>
            </a:r>
            <a:endParaRPr lang="de-AT" altLang="de-DE" dirty="0">
              <a:latin typeface="+mn-lt"/>
              <a:cs typeface="+mn-cs"/>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0C6388A-041F-4C83-AA9B-66A29D8360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1472" y="260648"/>
            <a:ext cx="5401056" cy="5401056"/>
          </a:xfrm>
          <a:prstGeom prst="rect">
            <a:avLst/>
          </a:prstGeom>
        </p:spPr>
      </p:pic>
      <p:sp>
        <p:nvSpPr>
          <p:cNvPr id="5" name="Textfeld 4">
            <a:extLst>
              <a:ext uri="{FF2B5EF4-FFF2-40B4-BE49-F238E27FC236}">
                <a16:creationId xmlns:a16="http://schemas.microsoft.com/office/drawing/2014/main" id="{880E2DCD-3EBA-494F-B02B-95ED7BF0A60A}"/>
              </a:ext>
            </a:extLst>
          </p:cNvPr>
          <p:cNvSpPr txBox="1"/>
          <p:nvPr/>
        </p:nvSpPr>
        <p:spPr>
          <a:xfrm>
            <a:off x="0" y="5877728"/>
            <a:ext cx="8996766" cy="892552"/>
          </a:xfrm>
          <a:prstGeom prst="rect">
            <a:avLst/>
          </a:prstGeom>
          <a:noFill/>
        </p:spPr>
        <p:txBody>
          <a:bodyPr wrap="square">
            <a:spAutoFit/>
          </a:bodyPr>
          <a:lstStyle/>
          <a:p>
            <a:r>
              <a:rPr lang="de-DE" b="1" dirty="0">
                <a:latin typeface="+mn-lt"/>
              </a:rPr>
              <a:t>Österreich. Zahlen. Daten. Fakten </a:t>
            </a:r>
            <a:r>
              <a:rPr lang="de-DE" dirty="0">
                <a:latin typeface="+mn-lt"/>
              </a:rPr>
              <a:t>- gibt einen Einblick in die Lebensbedingungen der Menschen in Österreich</a:t>
            </a:r>
          </a:p>
          <a:p>
            <a:r>
              <a:rPr lang="de-DE" sz="1600" dirty="0">
                <a:latin typeface="+mn-lt"/>
                <a:hlinkClick r:id="rId3"/>
              </a:rPr>
              <a:t>https://www.statistik.at/web_de/services/oesterreich_zahlen_daten_fakten/index.html</a:t>
            </a:r>
            <a:endParaRPr lang="de-DE" sz="1600" dirty="0">
              <a:latin typeface="+mn-lt"/>
            </a:endParaRPr>
          </a:p>
        </p:txBody>
      </p:sp>
    </p:spTree>
    <p:extLst>
      <p:ext uri="{BB962C8B-B14F-4D97-AF65-F5344CB8AC3E}">
        <p14:creationId xmlns:p14="http://schemas.microsoft.com/office/powerpoint/2010/main" val="5683435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CEE7432-2D0A-49C5-B593-F009FDCF52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0"/>
            <a:ext cx="3429000" cy="6858000"/>
          </a:xfrm>
          <a:prstGeom prst="rect">
            <a:avLst/>
          </a:prstGeom>
        </p:spPr>
      </p:pic>
      <p:sp>
        <p:nvSpPr>
          <p:cNvPr id="5" name="Textfeld 4">
            <a:extLst>
              <a:ext uri="{FF2B5EF4-FFF2-40B4-BE49-F238E27FC236}">
                <a16:creationId xmlns:a16="http://schemas.microsoft.com/office/drawing/2014/main" id="{A7A85A18-C2ED-4C6D-8D78-2851999A7B19}"/>
              </a:ext>
            </a:extLst>
          </p:cNvPr>
          <p:cNvSpPr txBox="1"/>
          <p:nvPr/>
        </p:nvSpPr>
        <p:spPr>
          <a:xfrm>
            <a:off x="4572000" y="4149080"/>
            <a:ext cx="4572000" cy="2062552"/>
          </a:xfrm>
          <a:prstGeom prst="rect">
            <a:avLst/>
          </a:prstGeom>
          <a:noFill/>
        </p:spPr>
        <p:txBody>
          <a:bodyPr wrap="square">
            <a:spAutoFit/>
          </a:bodyPr>
          <a:lstStyle/>
          <a:p>
            <a:pPr>
              <a:lnSpc>
                <a:spcPct val="107000"/>
              </a:lnSpc>
              <a:spcAft>
                <a:spcPts val="800"/>
              </a:spcAft>
            </a:pPr>
            <a:r>
              <a:rPr lang="de-AT" sz="1800" b="1" dirty="0">
                <a:effectLst/>
                <a:latin typeface="Calibri" panose="020F0502020204030204" pitchFamily="34" charset="0"/>
                <a:ea typeface="Calibri" panose="020F0502020204030204" pitchFamily="34" charset="0"/>
                <a:cs typeface="Times New Roman" panose="02020603050405020304" pitchFamily="18" charset="0"/>
              </a:rPr>
              <a:t>Österreichischer Zahlenspiegel</a:t>
            </a:r>
          </a:p>
          <a:p>
            <a:pPr>
              <a:lnSpc>
                <a:spcPct val="107000"/>
              </a:lnSpc>
              <a:spcAft>
                <a:spcPts val="800"/>
              </a:spcAft>
            </a:pPr>
            <a:r>
              <a:rPr lang="de-AT" sz="1800" dirty="0">
                <a:effectLst/>
                <a:latin typeface="Calibri" panose="020F0502020204030204" pitchFamily="34" charset="0"/>
                <a:ea typeface="Calibri" panose="020F0502020204030204" pitchFamily="34" charset="0"/>
                <a:cs typeface="Times New Roman" panose="02020603050405020304" pitchFamily="18" charset="0"/>
              </a:rPr>
              <a:t>Die aktuellsten Ergebnisse der Statistik Austria - jeweils kurz zusammengefasst und graphisch aufbereitet</a:t>
            </a:r>
          </a:p>
          <a:p>
            <a:pPr>
              <a:lnSpc>
                <a:spcPct val="107000"/>
              </a:lnSpc>
              <a:spcAft>
                <a:spcPts val="800"/>
              </a:spcAft>
            </a:pPr>
            <a:r>
              <a:rPr lang="de-AT"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https://www.statistik.at/web_de/services/oesterreichischerzahlenspiegel/index.html</a:t>
            </a:r>
            <a:endParaRPr lang="de-AT"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feld 6">
            <a:extLst>
              <a:ext uri="{FF2B5EF4-FFF2-40B4-BE49-F238E27FC236}">
                <a16:creationId xmlns:a16="http://schemas.microsoft.com/office/drawing/2014/main" id="{C86730CA-69E5-4570-98B8-5BE1D4CBBD43}"/>
              </a:ext>
            </a:extLst>
          </p:cNvPr>
          <p:cNvSpPr txBox="1"/>
          <p:nvPr/>
        </p:nvSpPr>
        <p:spPr>
          <a:xfrm>
            <a:off x="4565370" y="548680"/>
            <a:ext cx="4576916" cy="2585323"/>
          </a:xfrm>
          <a:prstGeom prst="rect">
            <a:avLst/>
          </a:prstGeom>
          <a:noFill/>
        </p:spPr>
        <p:txBody>
          <a:bodyPr wrap="square">
            <a:spAutoFit/>
          </a:bodyPr>
          <a:lstStyle/>
          <a:p>
            <a:r>
              <a:rPr lang="de-AT" b="1" dirty="0">
                <a:latin typeface="+mn-lt"/>
              </a:rPr>
              <a:t>Themen November 2020</a:t>
            </a:r>
          </a:p>
          <a:p>
            <a:r>
              <a:rPr lang="de-AT" dirty="0" err="1">
                <a:latin typeface="+mn-lt"/>
              </a:rPr>
              <a:t>Social</a:t>
            </a:r>
            <a:r>
              <a:rPr lang="de-AT" dirty="0">
                <a:latin typeface="+mn-lt"/>
              </a:rPr>
              <a:t> </a:t>
            </a:r>
            <a:r>
              <a:rPr lang="de-AT" dirty="0" err="1">
                <a:latin typeface="+mn-lt"/>
              </a:rPr>
              <a:t>Distancing</a:t>
            </a:r>
            <a:r>
              <a:rPr lang="de-AT" dirty="0">
                <a:latin typeface="+mn-lt"/>
              </a:rPr>
              <a:t> in der Corona-Krise förderte digitale Nähe </a:t>
            </a:r>
          </a:p>
          <a:p>
            <a:r>
              <a:rPr lang="de-AT" dirty="0">
                <a:latin typeface="+mn-lt"/>
              </a:rPr>
              <a:t>Deutliche Reduktion von Luftschadstoffen und Treibhausgasen, aber Anstieg beim klimawirksamen CO2 </a:t>
            </a:r>
          </a:p>
          <a:p>
            <a:r>
              <a:rPr lang="de-AT" dirty="0">
                <a:latin typeface="+mn-lt"/>
              </a:rPr>
              <a:t>Neuer Konjunkturmonitor liefert Überblick über die aktuelle Wirtschaftsentwicklung Österreichs</a:t>
            </a:r>
          </a:p>
        </p:txBody>
      </p:sp>
    </p:spTree>
    <p:extLst>
      <p:ext uri="{BB962C8B-B14F-4D97-AF65-F5344CB8AC3E}">
        <p14:creationId xmlns:p14="http://schemas.microsoft.com/office/powerpoint/2010/main" val="2434119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rafik 5">
            <a:extLst>
              <a:ext uri="{FF2B5EF4-FFF2-40B4-BE49-F238E27FC236}">
                <a16:creationId xmlns:a16="http://schemas.microsoft.com/office/drawing/2014/main" id="{76F921F9-E378-4399-AF18-ADAEA7FB1E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620713"/>
            <a:ext cx="7731125" cy="559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feil nach rechts 4">
            <a:extLst>
              <a:ext uri="{FF2B5EF4-FFF2-40B4-BE49-F238E27FC236}">
                <a16:creationId xmlns:a16="http://schemas.microsoft.com/office/drawing/2014/main" id="{FF91CFC1-93D7-45D6-B16C-4B17FB54B0A5}"/>
              </a:ext>
            </a:extLst>
          </p:cNvPr>
          <p:cNvSpPr/>
          <p:nvPr/>
        </p:nvSpPr>
        <p:spPr>
          <a:xfrm>
            <a:off x="3131840" y="2708920"/>
            <a:ext cx="547687" cy="2873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A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DDA4ACE-947E-4CF4-AF0C-DBFAFDDA64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0"/>
            <a:ext cx="3525743" cy="6858000"/>
          </a:xfrm>
          <a:prstGeom prst="rect">
            <a:avLst/>
          </a:prstGeom>
        </p:spPr>
      </p:pic>
      <p:sp>
        <p:nvSpPr>
          <p:cNvPr id="5" name="Textfeld 4">
            <a:extLst>
              <a:ext uri="{FF2B5EF4-FFF2-40B4-BE49-F238E27FC236}">
                <a16:creationId xmlns:a16="http://schemas.microsoft.com/office/drawing/2014/main" id="{FFB8EE23-7A7A-4A8A-82D1-AB9A4A7D90CD}"/>
              </a:ext>
            </a:extLst>
          </p:cNvPr>
          <p:cNvSpPr txBox="1"/>
          <p:nvPr/>
        </p:nvSpPr>
        <p:spPr>
          <a:xfrm>
            <a:off x="4570857" y="1052736"/>
            <a:ext cx="4572000" cy="1754326"/>
          </a:xfrm>
          <a:prstGeom prst="rect">
            <a:avLst/>
          </a:prstGeom>
          <a:noFill/>
        </p:spPr>
        <p:txBody>
          <a:bodyPr wrap="square">
            <a:spAutoFit/>
          </a:bodyPr>
          <a:lstStyle/>
          <a:p>
            <a:r>
              <a:rPr lang="de-DE" b="1" dirty="0">
                <a:latin typeface="+mn-lt"/>
              </a:rPr>
              <a:t>Themen Juni 2020</a:t>
            </a:r>
          </a:p>
          <a:p>
            <a:r>
              <a:rPr lang="de-DE" dirty="0">
                <a:latin typeface="+mn-lt"/>
              </a:rPr>
              <a:t>Armut und soziale Ausgrenzung </a:t>
            </a:r>
          </a:p>
          <a:p>
            <a:r>
              <a:rPr lang="de-DE" dirty="0">
                <a:latin typeface="+mn-lt"/>
              </a:rPr>
              <a:t>Der österreichische Arbeitsmarkt während der Corona-Krise </a:t>
            </a:r>
          </a:p>
          <a:p>
            <a:r>
              <a:rPr lang="de-DE" dirty="0">
                <a:latin typeface="+mn-lt"/>
              </a:rPr>
              <a:t>Produktionsindex sank im März 2020 um 12,1%</a:t>
            </a:r>
          </a:p>
        </p:txBody>
      </p:sp>
      <p:sp>
        <p:nvSpPr>
          <p:cNvPr id="7" name="Textfeld 6">
            <a:extLst>
              <a:ext uri="{FF2B5EF4-FFF2-40B4-BE49-F238E27FC236}">
                <a16:creationId xmlns:a16="http://schemas.microsoft.com/office/drawing/2014/main" id="{924DC680-009E-4E53-BCCA-B705AF4EC4F6}"/>
              </a:ext>
            </a:extLst>
          </p:cNvPr>
          <p:cNvSpPr txBox="1"/>
          <p:nvPr/>
        </p:nvSpPr>
        <p:spPr>
          <a:xfrm>
            <a:off x="4570857" y="4437112"/>
            <a:ext cx="4572000" cy="1754326"/>
          </a:xfrm>
          <a:prstGeom prst="rect">
            <a:avLst/>
          </a:prstGeom>
          <a:noFill/>
        </p:spPr>
        <p:txBody>
          <a:bodyPr wrap="square">
            <a:spAutoFit/>
          </a:bodyPr>
          <a:lstStyle/>
          <a:p>
            <a:r>
              <a:rPr lang="de-DE" b="1" dirty="0">
                <a:latin typeface="+mn-lt"/>
              </a:rPr>
              <a:t>Österreichischer Zahlenspiegel</a:t>
            </a:r>
          </a:p>
          <a:p>
            <a:r>
              <a:rPr lang="de-DE" dirty="0">
                <a:latin typeface="+mn-lt"/>
              </a:rPr>
              <a:t>Die aktuellsten Ergebnisse der Statistik Austria - jeweils kurz zusammengefasst und graphisch aufbereitet</a:t>
            </a:r>
          </a:p>
          <a:p>
            <a:r>
              <a:rPr lang="de-DE" dirty="0">
                <a:latin typeface="+mn-lt"/>
                <a:hlinkClick r:id="rId3"/>
              </a:rPr>
              <a:t>https://www.statistik.at/web_de/services/oesterreichischerzahlenspiegel/index.html</a:t>
            </a:r>
            <a:endParaRPr lang="de-DE" dirty="0">
              <a:latin typeface="+mn-lt"/>
            </a:endParaRPr>
          </a:p>
        </p:txBody>
      </p:sp>
    </p:spTree>
    <p:extLst>
      <p:ext uri="{BB962C8B-B14F-4D97-AF65-F5344CB8AC3E}">
        <p14:creationId xmlns:p14="http://schemas.microsoft.com/office/powerpoint/2010/main" val="32355630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526C4075-9A9B-4D95-8052-219AB5DEEFAB}"/>
              </a:ext>
            </a:extLst>
          </p:cNvPr>
          <p:cNvPicPr>
            <a:picLocks noChangeAspect="1"/>
          </p:cNvPicPr>
          <p:nvPr/>
        </p:nvPicPr>
        <p:blipFill>
          <a:blip r:embed="rId2"/>
          <a:stretch>
            <a:fillRect/>
          </a:stretch>
        </p:blipFill>
        <p:spPr>
          <a:xfrm>
            <a:off x="281902" y="1124744"/>
            <a:ext cx="8580196" cy="4163330"/>
          </a:xfrm>
          <a:prstGeom prst="rect">
            <a:avLst/>
          </a:prstGeom>
        </p:spPr>
      </p:pic>
    </p:spTree>
    <p:extLst>
      <p:ext uri="{BB962C8B-B14F-4D97-AF65-F5344CB8AC3E}">
        <p14:creationId xmlns:p14="http://schemas.microsoft.com/office/powerpoint/2010/main" val="21764284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73EE95C-7805-4B74-86C1-F818970CF1E5}"/>
              </a:ext>
            </a:extLst>
          </p:cNvPr>
          <p:cNvPicPr>
            <a:picLocks noChangeAspect="1"/>
          </p:cNvPicPr>
          <p:nvPr/>
        </p:nvPicPr>
        <p:blipFill>
          <a:blip r:embed="rId2"/>
          <a:stretch>
            <a:fillRect/>
          </a:stretch>
        </p:blipFill>
        <p:spPr>
          <a:xfrm>
            <a:off x="1462087" y="1681162"/>
            <a:ext cx="6219825" cy="3495675"/>
          </a:xfrm>
          <a:prstGeom prst="rect">
            <a:avLst/>
          </a:prstGeom>
        </p:spPr>
      </p:pic>
    </p:spTree>
    <p:extLst>
      <p:ext uri="{BB962C8B-B14F-4D97-AF65-F5344CB8AC3E}">
        <p14:creationId xmlns:p14="http://schemas.microsoft.com/office/powerpoint/2010/main" val="21173750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rafik 1">
            <a:extLst>
              <a:ext uri="{FF2B5EF4-FFF2-40B4-BE49-F238E27FC236}">
                <a16:creationId xmlns:a16="http://schemas.microsoft.com/office/drawing/2014/main" id="{7EEABF81-54F9-4197-BC5B-7138F4A5EB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25" y="1804988"/>
            <a:ext cx="5724525" cy="411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hteck 2">
            <a:extLst>
              <a:ext uri="{FF2B5EF4-FFF2-40B4-BE49-F238E27FC236}">
                <a16:creationId xmlns:a16="http://schemas.microsoft.com/office/drawing/2014/main" id="{AFDF8612-8DF3-446D-BE58-F4182FAC7F01}"/>
              </a:ext>
            </a:extLst>
          </p:cNvPr>
          <p:cNvSpPr>
            <a:spLocks noChangeArrowheads="1"/>
          </p:cNvSpPr>
          <p:nvPr/>
        </p:nvSpPr>
        <p:spPr bwMode="auto">
          <a:xfrm>
            <a:off x="571500" y="1260475"/>
            <a:ext cx="7829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de-AT" altLang="de-DE" sz="1800">
                <a:solidFill>
                  <a:srgbClr val="000000"/>
                </a:solidFill>
                <a:latin typeface="Arial" panose="020B0604020202020204" pitchFamily="34" charset="0"/>
              </a:rPr>
              <a:t>Bevölkerung von Österreich von 2009 bis 2019 (in Millionen Einwohner)</a:t>
            </a:r>
          </a:p>
        </p:txBody>
      </p:sp>
    </p:spTree>
    <p:extLst>
      <p:ext uri="{BB962C8B-B14F-4D97-AF65-F5344CB8AC3E}">
        <p14:creationId xmlns:p14="http://schemas.microsoft.com/office/powerpoint/2010/main" val="41366036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rafik 2">
            <a:extLst>
              <a:ext uri="{FF2B5EF4-FFF2-40B4-BE49-F238E27FC236}">
                <a16:creationId xmlns:a16="http://schemas.microsoft.com/office/drawing/2014/main" id="{66204690-EF69-4A98-9E11-A6329D7A7F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081" r="212"/>
          <a:stretch>
            <a:fillRect/>
          </a:stretch>
        </p:blipFill>
        <p:spPr bwMode="auto">
          <a:xfrm>
            <a:off x="1143000" y="1766888"/>
            <a:ext cx="6045200"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hteck 3">
            <a:extLst>
              <a:ext uri="{FF2B5EF4-FFF2-40B4-BE49-F238E27FC236}">
                <a16:creationId xmlns:a16="http://schemas.microsoft.com/office/drawing/2014/main" id="{EA7B3FDB-FE25-4BBA-90DC-DA7C305BA081}"/>
              </a:ext>
            </a:extLst>
          </p:cNvPr>
          <p:cNvSpPr>
            <a:spLocks noChangeArrowheads="1"/>
          </p:cNvSpPr>
          <p:nvPr/>
        </p:nvSpPr>
        <p:spPr bwMode="auto">
          <a:xfrm>
            <a:off x="604838" y="692150"/>
            <a:ext cx="79327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de-AT" altLang="de-DE" sz="1800" dirty="0">
                <a:solidFill>
                  <a:srgbClr val="000000"/>
                </a:solidFill>
                <a:latin typeface="Arial" panose="020B0604020202020204" pitchFamily="34" charset="0"/>
              </a:rPr>
              <a:t>Anzahl der Ausländer in Österreich nach den zehn wichtigsten Staatsangehörigkeiten am 1. Januar 2019</a:t>
            </a:r>
          </a:p>
        </p:txBody>
      </p:sp>
    </p:spTree>
    <p:extLst>
      <p:ext uri="{BB962C8B-B14F-4D97-AF65-F5344CB8AC3E}">
        <p14:creationId xmlns:p14="http://schemas.microsoft.com/office/powerpoint/2010/main" val="16452877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A8EBE9D-58AE-44B4-A841-16ACD0FCCCDC}"/>
              </a:ext>
            </a:extLst>
          </p:cNvPr>
          <p:cNvPicPr>
            <a:picLocks noChangeAspect="1"/>
          </p:cNvPicPr>
          <p:nvPr/>
        </p:nvPicPr>
        <p:blipFill>
          <a:blip r:embed="rId2"/>
          <a:stretch>
            <a:fillRect/>
          </a:stretch>
        </p:blipFill>
        <p:spPr>
          <a:xfrm>
            <a:off x="158826" y="1340768"/>
            <a:ext cx="8826348" cy="3816424"/>
          </a:xfrm>
          <a:prstGeom prst="rect">
            <a:avLst/>
          </a:prstGeom>
        </p:spPr>
      </p:pic>
    </p:spTree>
    <p:extLst>
      <p:ext uri="{BB962C8B-B14F-4D97-AF65-F5344CB8AC3E}">
        <p14:creationId xmlns:p14="http://schemas.microsoft.com/office/powerpoint/2010/main" val="41228320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636F030-1353-4489-AA75-D2B403121258}"/>
              </a:ext>
            </a:extLst>
          </p:cNvPr>
          <p:cNvPicPr>
            <a:picLocks noChangeAspect="1"/>
          </p:cNvPicPr>
          <p:nvPr/>
        </p:nvPicPr>
        <p:blipFill>
          <a:blip r:embed="rId2"/>
          <a:stretch>
            <a:fillRect/>
          </a:stretch>
        </p:blipFill>
        <p:spPr>
          <a:xfrm>
            <a:off x="1000125" y="442912"/>
            <a:ext cx="7143750" cy="5972175"/>
          </a:xfrm>
          <a:prstGeom prst="rect">
            <a:avLst/>
          </a:prstGeom>
        </p:spPr>
      </p:pic>
    </p:spTree>
    <p:extLst>
      <p:ext uri="{BB962C8B-B14F-4D97-AF65-F5344CB8AC3E}">
        <p14:creationId xmlns:p14="http://schemas.microsoft.com/office/powerpoint/2010/main" val="26850612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el 1">
            <a:extLst>
              <a:ext uri="{FF2B5EF4-FFF2-40B4-BE49-F238E27FC236}">
                <a16:creationId xmlns:a16="http://schemas.microsoft.com/office/drawing/2014/main" id="{5BB5375E-08DB-4C39-A1DC-01569FFFF177}"/>
              </a:ext>
            </a:extLst>
          </p:cNvPr>
          <p:cNvSpPr>
            <a:spLocks noGrp="1"/>
          </p:cNvSpPr>
          <p:nvPr>
            <p:ph type="title"/>
          </p:nvPr>
        </p:nvSpPr>
        <p:spPr/>
        <p:txBody>
          <a:bodyPr/>
          <a:lstStyle/>
          <a:p>
            <a:r>
              <a:rPr lang="de-AT" altLang="de-DE" sz="2400"/>
              <a:t>Der Erste Weltkrieg … und das Nationalitätenproblem</a:t>
            </a:r>
          </a:p>
        </p:txBody>
      </p:sp>
      <p:pic>
        <p:nvPicPr>
          <p:cNvPr id="150531" name="Inhaltsplatzhalter 3">
            <a:extLst>
              <a:ext uri="{FF2B5EF4-FFF2-40B4-BE49-F238E27FC236}">
                <a16:creationId xmlns:a16="http://schemas.microsoft.com/office/drawing/2014/main" id="{6DDCB7CF-A661-44E5-9247-AE3CC86C45F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11188" y="1268413"/>
            <a:ext cx="7608887" cy="5295900"/>
          </a:xfrm>
        </p:spPr>
      </p:pic>
    </p:spTree>
    <p:extLst>
      <p:ext uri="{BB962C8B-B14F-4D97-AF65-F5344CB8AC3E}">
        <p14:creationId xmlns:p14="http://schemas.microsoft.com/office/powerpoint/2010/main" val="40571362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el 1">
            <a:extLst>
              <a:ext uri="{FF2B5EF4-FFF2-40B4-BE49-F238E27FC236}">
                <a16:creationId xmlns:a16="http://schemas.microsoft.com/office/drawing/2014/main" id="{0B7E8693-9FE1-4AA9-AD01-DE44AC06765D}"/>
              </a:ext>
            </a:extLst>
          </p:cNvPr>
          <p:cNvSpPr>
            <a:spLocks noGrp="1"/>
          </p:cNvSpPr>
          <p:nvPr>
            <p:ph type="title"/>
          </p:nvPr>
        </p:nvSpPr>
        <p:spPr/>
        <p:txBody>
          <a:bodyPr/>
          <a:lstStyle/>
          <a:p>
            <a:r>
              <a:rPr lang="de-AT" altLang="de-DE" sz="2800" dirty="0"/>
              <a:t>„Deutschösterreich“</a:t>
            </a:r>
            <a:br>
              <a:rPr lang="de-AT" altLang="de-DE" sz="2800" dirty="0"/>
            </a:br>
            <a:r>
              <a:rPr lang="de-AT" altLang="de-DE" sz="2400" dirty="0"/>
              <a:t>wie Österreich aus </a:t>
            </a:r>
            <a:r>
              <a:rPr lang="de-AT" altLang="de-DE" sz="2400" dirty="0" err="1"/>
              <a:t>scht</a:t>
            </a:r>
            <a:r>
              <a:rPr lang="de-AT" altLang="de-DE" sz="2400" dirty="0"/>
              <a:t> der ÖsterreicherInnen nach 1918 aussehen sollte … </a:t>
            </a:r>
          </a:p>
        </p:txBody>
      </p:sp>
      <p:pic>
        <p:nvPicPr>
          <p:cNvPr id="155651" name="Inhaltsplatzhalter 3">
            <a:extLst>
              <a:ext uri="{FF2B5EF4-FFF2-40B4-BE49-F238E27FC236}">
                <a16:creationId xmlns:a16="http://schemas.microsoft.com/office/drawing/2014/main" id="{829698CB-77EE-443B-8EE5-CA75E53878B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19250" y="1773238"/>
            <a:ext cx="5924550" cy="4525962"/>
          </a:xfrm>
        </p:spPr>
      </p:pic>
    </p:spTree>
    <p:extLst>
      <p:ext uri="{BB962C8B-B14F-4D97-AF65-F5344CB8AC3E}">
        <p14:creationId xmlns:p14="http://schemas.microsoft.com/office/powerpoint/2010/main" val="33360025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a:extLst>
              <a:ext uri="{FF2B5EF4-FFF2-40B4-BE49-F238E27FC236}">
                <a16:creationId xmlns:a16="http://schemas.microsoft.com/office/drawing/2014/main" id="{E67BCC36-265F-4420-84C2-BC5DC33466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0"/>
            <a:ext cx="4967287" cy="662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9" name="Rechteck 2">
            <a:extLst>
              <a:ext uri="{FF2B5EF4-FFF2-40B4-BE49-F238E27FC236}">
                <a16:creationId xmlns:a16="http://schemas.microsoft.com/office/drawing/2014/main" id="{1341E0BC-08BE-4EB4-BB9A-4F92D5D23332}"/>
              </a:ext>
            </a:extLst>
          </p:cNvPr>
          <p:cNvSpPr>
            <a:spLocks noChangeArrowheads="1"/>
          </p:cNvSpPr>
          <p:nvPr/>
        </p:nvSpPr>
        <p:spPr bwMode="auto">
          <a:xfrm>
            <a:off x="6154738" y="5445125"/>
            <a:ext cx="29892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de-AT" altLang="de-DE" sz="1800">
                <a:solidFill>
                  <a:srgbClr val="000000"/>
                </a:solidFill>
                <a:latin typeface="Arial" panose="020B0604020202020204" pitchFamily="34" charset="0"/>
              </a:rPr>
              <a:t>100 Jahre Republik</a:t>
            </a:r>
          </a:p>
          <a:p>
            <a:pPr>
              <a:spcBef>
                <a:spcPct val="0"/>
              </a:spcBef>
              <a:buFontTx/>
              <a:buNone/>
            </a:pPr>
            <a:r>
              <a:rPr lang="de-AT" altLang="de-DE" sz="1800">
                <a:solidFill>
                  <a:srgbClr val="000000"/>
                </a:solidFill>
                <a:latin typeface="Arial" panose="020B0604020202020204" pitchFamily="34" charset="0"/>
              </a:rPr>
              <a:t> Kleine Zeitung, 4.3.2019</a:t>
            </a:r>
          </a:p>
        </p:txBody>
      </p:sp>
    </p:spTree>
  </p:cSld>
  <p:clrMapOvr>
    <a:masterClrMapping/>
  </p:clrMapOvr>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3226</Words>
  <Application>Microsoft Macintosh PowerPoint</Application>
  <PresentationFormat>Skjermfremvisning (4:3)</PresentationFormat>
  <Paragraphs>327</Paragraphs>
  <Slides>132</Slides>
  <Notes>6</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132</vt:i4>
      </vt:variant>
    </vt:vector>
  </HeadingPairs>
  <TitlesOfParts>
    <vt:vector size="139" baseType="lpstr">
      <vt:lpstr>Adobe Devanagari</vt:lpstr>
      <vt:lpstr>Arial</vt:lpstr>
      <vt:lpstr>Calibri</vt:lpstr>
      <vt:lpstr>CalistoMT</vt:lpstr>
      <vt:lpstr>Times New Roman</vt:lpstr>
      <vt:lpstr>Wingdings</vt:lpstr>
      <vt:lpstr>Larissa-Design</vt:lpstr>
      <vt:lpstr>PowerPoint-presentasjon</vt:lpstr>
      <vt:lpstr>PowerPoint-presentasjon</vt:lpstr>
      <vt:lpstr>PowerPoint-presentasjon</vt:lpstr>
      <vt:lpstr>I. Was ist Mentalitätsgeschichte? …      </vt:lpstr>
      <vt:lpstr>PowerPoint-presentasjon</vt:lpstr>
      <vt:lpstr>PowerPoint-presentasjon</vt:lpstr>
      <vt:lpstr>II. Österreich: „Land an der Grenze … und ... vergangene Größe“  Staat, Grenze(n), Nation(en) und Identität: Österreichische Geschichte als „mental map“ …  </vt:lpstr>
      <vt:lpstr>Österreich in seinen heutigen Grenzen … </vt:lpstr>
      <vt:lpstr>PowerPoint-presentasjon</vt:lpstr>
      <vt:lpstr>Karl der Große (Kaiser, 800 - 814) Die Idee des „Heiligen Römischen Reiches entsteht … Kaiser – Papst …  Christentum  ... und „Gottesgnadentum“</vt:lpstr>
      <vt:lpstr>„Österreich“ als „Ostmark“ („marchia orientalis“) im Fränkischen Reich, um 800 </vt:lpstr>
      <vt:lpstr>„ostarrîchî“ – „Österreich“ entsteht Erstnennung 996 Hauptstadt Wien seit 1156</vt:lpstr>
      <vt:lpstr>Die Habsburgermonarchie 1918/19 ... und ... Der Rest ist Österreich ... </vt:lpstr>
      <vt:lpstr>Österreich nach dem „Anschluß“: Als „Ostmark“ im „Dritten Reich“ (1938 – 1945) … verliert „Österreich“  seine „nominelle Identität“ … ist aber wieder Teil eines Größeren</vt:lpstr>
      <vt:lpstr>„Besetztes Österreich“ – vice versa „Befreites Österreich“ (1945 – 1955) ... und in den Grenzen bis heute ... </vt:lpstr>
      <vt:lpstr>1989: Der „Eiserne Vorhang“ fällt ... auch an Österreichs Ostgrenze zu Ungarn … </vt:lpstr>
      <vt:lpstr>Österreich in der EU (seit 1995) … Wieder Teil eines Größeren</vt:lpstr>
      <vt:lpstr>PowerPoint-presentasjon</vt:lpstr>
      <vt:lpstr>  „ Das Haus Österreich“ Die Habsburger (1273/78 - 1918) – 640 Jahre Habsburg  </vt:lpstr>
      <vt:lpstr>Friedrich III. ehelicht Eleonore von Portugal (1452)  „Kriege mögen andere führen … du glückliches Österreich heirate!“</vt:lpstr>
      <vt:lpstr>Die Grazer „Stadtkrone“ von oben … </vt:lpstr>
      <vt:lpstr>Karl V. (1519 – 1558) …  … in dessen Reich die „Sonne nicht unterging“   … einstige Größe ... und „große“ Herrscher … als erinnerter Wert … </vt:lpstr>
      <vt:lpstr>Weltmacht Habsburg: „Das Reich, in dem die Sonne nicht unterging ...“ (16. – 18. Jahrhundert)  … einstige Größe … als erinnerter Wert … </vt:lpstr>
      <vt:lpstr>Franz Joseph I., österreichischer Kaiser und König von Ungarn (1848 – 1916) ... als mystisch überzeichneter „Übervater“ ...</vt:lpstr>
      <vt:lpstr>Titulatur Franz Joseph´s I. .. – „Von Gottes Gnaden“ (1848 - 1916)</vt:lpstr>
      <vt:lpstr>PowerPoint-presentasjon</vt:lpstr>
      <vt:lpstr>Kaiser Karl I. (1887 – 1922, reg. 1916 – 1918, der letzte österreichische Kaiser - seliggesprochen 2003)</vt:lpstr>
      <vt:lpstr>PowerPoint-presentasjon</vt:lpstr>
      <vt:lpstr>Kaiser Ferdinand II. (1619 – 1637) – „Habsburg“ im Dienste des Katholizismus … der Gegenreformation … und … der „Dreißigjährige Krieg“</vt:lpstr>
      <vt:lpstr>Strafvollzug zur Zeit der Gegenreformation in den „österreichischen Ländern“ Kollektive „Sozialdisziplinierung“ als „Schauspiel des Todes“  (um 1620) </vt:lpstr>
      <vt:lpstr>… Blutgericht auf dem Altstädter-Ring in Prag, 1621 …  das „Schauspiel“ des Todes … und ... Sozialdisziplinierung ... </vt:lpstr>
      <vt:lpstr>PowerPoint-presentasjon</vt:lpstr>
      <vt:lpstr>Glaubensbekenntnisse in Europa im 16. Jahrhundert</vt:lpstr>
      <vt:lpstr>PowerPoint-presentasjon</vt:lpstr>
      <vt:lpstr>PowerPoint-presentasjon</vt:lpstr>
      <vt:lpstr>PowerPoint-presentasjon</vt:lpstr>
      <vt:lpstr>Sarajewo, 28. 6. 1914: Die Ermordung des österreichischen Thronfolgepaares   Erster Weltkrieg </vt:lpstr>
      <vt:lpstr>PowerPoint-presentasjon</vt:lpstr>
      <vt:lpstr>Begräbniszeremonie Kaiser Franz Josephs I. Das neue Thronfolgepaar: Kaiser Karl I. (1916 – 1918) und Kaiserin Zita</vt:lpstr>
      <vt:lpstr> Das Ende der Habsburgemonarchie 1918 … oder: „Der Rest ist Österreich …“ aus dem Riesenreich wird ein Kleinstaat</vt:lpstr>
      <vt:lpstr>PowerPoint-presentasjon</vt:lpstr>
      <vt:lpstr>PowerPoint-presentasjon</vt:lpstr>
      <vt:lpstr>PowerPoint-presentasjon</vt:lpstr>
      <vt:lpstr>PowerPoint-presentasjon</vt:lpstr>
      <vt:lpstr>… Demonstrationen für einen Anschluss an Deutschland … „Österreich ist nicht lebensfähig!“ …  </vt:lpstr>
      <vt:lpstr>… so auch in Salzburg 1921 …</vt:lpstr>
      <vt:lpstr>… und in Wien ... Auf dem Heldenplatz … 1925 </vt:lpstr>
      <vt:lpstr>  Erste demokratische Wahlen zum Nationalrat 1919 …  Radikalisierung der Innenpolitik …  und … der Massen …   </vt:lpstr>
      <vt:lpstr>Zunehmende Militarisierung der Gesellschaft: … </vt:lpstr>
      <vt:lpstr>Bürgerkrieg:  12. – 15. 2. 1934 Beschießung des „Karl Marx-Hofes“ in Wien …</vt:lpstr>
      <vt:lpstr>„Im Namen Gottes“ …  Autoritär regiertes Österreich (1934 – 1938) Die Zeit des „Austrofaschismus“  </vt:lpstr>
      <vt:lpstr>PowerPoint-presentasjon</vt:lpstr>
      <vt:lpstr>PowerPoint-presentasjon</vt:lpstr>
      <vt:lpstr>Ermordung E. Dollfuß´ … … im Zuge eines nationalsozialistischen Putschversuches  (25. 7. 1934)</vt:lpstr>
      <vt:lpstr>PowerPoint-presentasjon</vt:lpstr>
      <vt:lpstr>Der „Anschluß“ – Einmarsch der deutschen Wehrmacht … … am 12. 3. 1938</vt:lpstr>
      <vt:lpstr>Der „Anschluß“ wird offiziell vollzogen: Der „Übervater“ Hitler – Wien – Heldenplatz am 15. 3. 1938</vt:lpstr>
      <vt:lpstr>Österreich nach dem „Anschluß“: Als „Ostmark“ im „Dritten Reich“ (1938 – 1945) … verliert „Österreich“  seine „nominelle Identität“ … ist aber wieder Teil eines Größeren</vt:lpstr>
      <vt:lpstr>PowerPoint-presentasjon</vt:lpstr>
      <vt:lpstr>Angehörige der SS (Schutzstaffel), und der SA demütigen jüdische MitbürgerInnen, 1938 … aber auch …</vt:lpstr>
      <vt:lpstr>Euphorisierte Massen ...</vt:lpstr>
      <vt:lpstr>... „Gleichgeschaltete“ BürgerInnen ... sozialdisziplinierte „Untertanen“ ...</vt:lpstr>
      <vt:lpstr>… und Kinder … für den Krieg ...</vt:lpstr>
      <vt:lpstr>... als letztes Aufgebot“ ...</vt:lpstr>
      <vt:lpstr>Die Befreiung des KZ´s Mauthausen, 5. Mai 1945</vt:lpstr>
      <vt:lpstr>PowerPoint-presentasjon</vt:lpstr>
      <vt:lpstr>Wie aus der „Ostmark“ wieder „Österreich“ wurde … Die „Moskauer Deklaration“ vom 1. 11. 1943 </vt:lpstr>
      <vt:lpstr>Besetztes Österreich (1945 – 1955) …  ... in den heutigen Grenzen ... </vt:lpstr>
      <vt:lpstr>Unterzeichnung des Staatsvertrages im Schloss Belvedere in Wien (15. 5. 1955) Endgültige Befreiung (?) vom Nationalsozialismus und das Ende der Besatzungszeit ... </vt:lpstr>
      <vt:lpstr>Unterzeichnung des Staatsvertrages im Schloss Belvedere in Wien (15. 5. 1955)  „Österreich ist frei!“ ...</vt:lpstr>
      <vt:lpstr>Auf der Suche nach einer „Nationalen Identität“ … und …  alten … neuen Werten …  … im Rekurs auf die „gute alte (Kaiser)Zeit“ </vt:lpstr>
      <vt:lpstr>Wiedereröffnung der Wiener Staatsoper,  15. Oktober 1955 ...</vt:lpstr>
      <vt:lpstr>Wiedereröffnung der Spanischen Hofreitschule, 30. 10. 1955 ...</vt:lpstr>
      <vt:lpstr>Der erste Wiener Opernball der Zweiten Republik am 9. 2. 1956 … und …</vt:lpstr>
      <vt:lpstr>… auch die Wiener Sängerknaben besingen das  „neue“, souveräne Österreich …</vt:lpstr>
      <vt:lpstr>Österreich präsentiert sich als … … Urlaubsland  … als Land reiner Natur … und … schließlich … </vt:lpstr>
      <vt:lpstr>… Land der Lederhosen … und … </vt:lpstr>
      <vt:lpstr>… der „Dirndln“ … </vt:lpstr>
      <vt:lpstr>… 1986 - Beginn einer schonungslosen Vergangenheitsbewältigung ... „Ich habe lediglich meine Pflicht getan!“ ... </vt:lpstr>
      <vt:lpstr>Bundeskanzler Franz Vranitzky (Bundeskanzler von 1986 – 1997)  Erstes offizielles politisches Bekenntnis zur Mitschuld Österreichs am „Zweiten Weltkrieg“ und an der Shoa und dem Holocaust, 1991</vt:lpstr>
      <vt:lpstr>PowerPoint-presentasjon</vt:lpstr>
      <vt:lpstr>EU-Euphorie</vt:lpstr>
      <vt:lpstr>EU-Abstimmung (12. 6. 1994)</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Der Erste Weltkrieg … und das Nationalitätenproblem</vt:lpstr>
      <vt:lpstr>„Deutschösterreich“ wie Österreich aus scht der ÖsterreicherInnen nach 1918 aussehen sollte … </vt:lpstr>
      <vt:lpstr>PowerPoint-presentasjon</vt:lpstr>
      <vt:lpstr>PowerPoint-presentasjon</vt:lpstr>
      <vt:lpstr>PowerPoint-presentasjon</vt:lpstr>
      <vt:lpstr>PowerPoint-presentasjon</vt:lpstr>
      <vt:lpstr>Bedeutung historischer Ereignisse auf die gegenwärtige Tagespolitik</vt:lpstr>
      <vt:lpstr>PowerPoint-presentasjon</vt:lpstr>
      <vt:lpstr>PowerPoint-presentasjon</vt:lpstr>
      <vt:lpstr>Österreich nach dem „Anschluß“: Als „Ostmark“ im „Dritten Reich“ (1938 – 1945) … verliert „Österreich“  seine „nominelle Identität“ … ist aber wieder Teil eines Größeren – Das war … nach dem Trauma von 1918 … für (sehr) viele offenbar den „“Anschluß“ wert.</vt:lpstr>
      <vt:lpstr>PowerPoint-presentasjon</vt:lpstr>
      <vt:lpstr>RECHTSSTELLUNG DER VOLKSGRUPPEN</vt:lpstr>
      <vt:lpstr>PowerPoint-presentasjon</vt:lpstr>
      <vt:lpstr>PowerPoint-presentasjon</vt:lpstr>
      <vt:lpstr>PowerPoint-presentasjon</vt:lpstr>
      <vt:lpstr>PowerPoint-presentasjon</vt:lpstr>
      <vt:lpstr>Studie 2019, Wolfgang Aschauer, Universität Salzburg</vt:lpstr>
      <vt:lpstr> … Franz Joseph als erhabener … mystisch überzeichneter „Übervater“  (1907)  </vt:lpstr>
      <vt:lpstr>PowerPoint-presentasjon</vt:lpstr>
      <vt:lpstr>Minderheitensprachen in Österreich (2019)</vt:lpstr>
      <vt:lpstr>Wappen und Flagge – seit 1945</vt:lpstr>
      <vt:lpstr>Entnazifizierung auf österreichisch … (1945 – 1949) …</vt:lpstr>
      <vt:lpstr>... und darüber hinaus? …</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Karl-Franzens-Universität Graz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„Österreich aktuell: Gesellschaftspolitische Realitäten und historische Bezüge“</dc:title>
  <dc:creator>Administrator</dc:creator>
  <cp:lastModifiedBy>Sjur Rynningen Bie-Lorentzen</cp:lastModifiedBy>
  <cp:revision>308</cp:revision>
  <dcterms:created xsi:type="dcterms:W3CDTF">2015-07-06T09:21:01Z</dcterms:created>
  <dcterms:modified xsi:type="dcterms:W3CDTF">2020-11-30T08:12:06Z</dcterms:modified>
</cp:coreProperties>
</file>