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56" r:id="rId2"/>
    <p:sldId id="257" r:id="rId3"/>
    <p:sldId id="258" r:id="rId4"/>
    <p:sldId id="259" r:id="rId5"/>
    <p:sldId id="263" r:id="rId6"/>
    <p:sldId id="260" r:id="rId7"/>
    <p:sldId id="261" r:id="rId8"/>
    <p:sldId id="262" r:id="rId9"/>
    <p:sldId id="264" r:id="rId10"/>
    <p:sldId id="265" r:id="rId11"/>
    <p:sldId id="266" r:id="rId12"/>
    <p:sldId id="267" r:id="rId13"/>
    <p:sldId id="268" r:id="rId14"/>
    <p:sldId id="269" r:id="rId15"/>
    <p:sldId id="270" r:id="rId16"/>
    <p:sldId id="271" r:id="rId17"/>
    <p:sldId id="329" r:id="rId18"/>
    <p:sldId id="272" r:id="rId19"/>
    <p:sldId id="273" r:id="rId20"/>
    <p:sldId id="274" r:id="rId21"/>
    <p:sldId id="275" r:id="rId22"/>
    <p:sldId id="314" r:id="rId23"/>
    <p:sldId id="276" r:id="rId24"/>
    <p:sldId id="315" r:id="rId25"/>
    <p:sldId id="317" r:id="rId26"/>
    <p:sldId id="318" r:id="rId27"/>
    <p:sldId id="325" r:id="rId28"/>
    <p:sldId id="328" r:id="rId29"/>
    <p:sldId id="319" r:id="rId30"/>
    <p:sldId id="320" r:id="rId31"/>
    <p:sldId id="334" r:id="rId32"/>
    <p:sldId id="321" r:id="rId33"/>
    <p:sldId id="322" r:id="rId34"/>
    <p:sldId id="323" r:id="rId35"/>
    <p:sldId id="327" r:id="rId36"/>
    <p:sldId id="324" r:id="rId37"/>
    <p:sldId id="331" r:id="rId38"/>
    <p:sldId id="339" r:id="rId39"/>
    <p:sldId id="330" r:id="rId40"/>
    <p:sldId id="316" r:id="rId41"/>
    <p:sldId id="337" r:id="rId42"/>
    <p:sldId id="332" r:id="rId43"/>
    <p:sldId id="333" r:id="rId44"/>
    <p:sldId id="336" r:id="rId45"/>
    <p:sldId id="338" r:id="rId46"/>
    <p:sldId id="313" r:id="rId47"/>
    <p:sldId id="297" r:id="rId48"/>
    <p:sldId id="32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2" d="100"/>
          <a:sy n="122" d="100"/>
        </p:scale>
        <p:origin x="24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4E856-3AA1-4B3E-B43F-39630DB9BA09}" type="datetimeFigureOut">
              <a:rPr lang="nb-NO" smtClean="0"/>
              <a:t>30.11.2020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24569-28AA-45B1-9278-061A50213F10}" type="slidenum">
              <a:rPr lang="nb-NO" smtClean="0"/>
              <a:t>‹#›</a:t>
            </a:fld>
            <a:endParaRPr lang="nb-NO"/>
          </a:p>
        </p:txBody>
      </p:sp>
    </p:spTree>
    <p:extLst>
      <p:ext uri="{BB962C8B-B14F-4D97-AF65-F5344CB8AC3E}">
        <p14:creationId xmlns:p14="http://schemas.microsoft.com/office/powerpoint/2010/main" val="267337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8">
            <a:extLst>
              <a:ext uri="{FF2B5EF4-FFF2-40B4-BE49-F238E27FC236}">
                <a16:creationId xmlns:a16="http://schemas.microsoft.com/office/drawing/2014/main" id="{2B9B8459-57FD-4A5A-9A9D-1AFD56D7135E}"/>
              </a:ext>
            </a:extLst>
          </p:cNvPr>
          <p:cNvSpPr txBox="1">
            <a:spLocks noGrp="1"/>
          </p:cNvSpPr>
          <p:nvPr>
            <p:ph type="sldNum" sz="quarter" idx="5"/>
          </p:nvPr>
        </p:nvSpPr>
        <p:spPr>
          <a:ln/>
        </p:spPr>
        <p:txBody>
          <a:bodyPr wrap="square" lIns="90000" tIns="46800" rIns="90000" bIns="46800" anchor="b" anchorCtr="0" compatLnSpc="1">
            <a:noAutofit/>
          </a:bodyPr>
          <a:lstStyle/>
          <a:p>
            <a:pPr lvl="0"/>
            <a:fld id="{D4B210CE-B46C-4D26-A96C-4D203575F187}" type="slidenum">
              <a:t>46</a:t>
            </a:fld>
            <a:endParaRPr lang="de-DE"/>
          </a:p>
        </p:txBody>
      </p:sp>
      <p:sp>
        <p:nvSpPr>
          <p:cNvPr id="2" name="Plassholder for lysbilde 1">
            <a:extLst>
              <a:ext uri="{FF2B5EF4-FFF2-40B4-BE49-F238E27FC236}">
                <a16:creationId xmlns:a16="http://schemas.microsoft.com/office/drawing/2014/main" id="{C18C2279-4570-446A-9681-4E0542933D62}"/>
              </a:ext>
            </a:extLst>
          </p:cNvPr>
          <p:cNvSpPr>
            <a:spLocks noGrp="1" noRot="1" noChangeAspect="1"/>
          </p:cNvSpPr>
          <p:nvPr>
            <p:ph type="sldImg"/>
          </p:nvPr>
        </p:nvSpPr>
        <p:spPr>
          <a:xfrm>
            <a:off x="381000" y="685800"/>
            <a:ext cx="6096000" cy="3429000"/>
          </a:xfrm>
        </p:spPr>
        <p:style>
          <a:lnRef idx="2">
            <a:schemeClr val="accent1">
              <a:shade val="50000"/>
            </a:schemeClr>
          </a:lnRef>
          <a:fillRef idx="1">
            <a:schemeClr val="accent1"/>
          </a:fillRef>
          <a:effectRef idx="0">
            <a:schemeClr val="accent1"/>
          </a:effectRef>
          <a:fontRef idx="minor">
            <a:schemeClr val="lt1"/>
          </a:fontRef>
        </p:style>
      </p:sp>
      <p:sp>
        <p:nvSpPr>
          <p:cNvPr id="3" name="Plassholder for notater 2">
            <a:extLst>
              <a:ext uri="{FF2B5EF4-FFF2-40B4-BE49-F238E27FC236}">
                <a16:creationId xmlns:a16="http://schemas.microsoft.com/office/drawing/2014/main" id="{5576598F-D30A-40CD-849F-B8D7FA9FEB5F}"/>
              </a:ext>
            </a:extLst>
          </p:cNvPr>
          <p:cNvSpPr txBox="1">
            <a:spLocks noGrp="1"/>
          </p:cNvSpPr>
          <p:nvPr>
            <p:ph type="body" sz="quarter" idx="1"/>
          </p:nvPr>
        </p:nvSpPr>
        <p:spPr>
          <a:xfrm>
            <a:off x="685799" y="4343400"/>
            <a:ext cx="5486399" cy="4114800"/>
          </a:xfrm>
        </p:spPr>
        <p:txBody>
          <a:bodyPr anchor="ctr" anchorCtr="0"/>
          <a:lstStyle/>
          <a:p>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8">
            <a:extLst>
              <a:ext uri="{FF2B5EF4-FFF2-40B4-BE49-F238E27FC236}">
                <a16:creationId xmlns:a16="http://schemas.microsoft.com/office/drawing/2014/main" id="{4E79031F-28E3-41EA-9333-76776B326996}"/>
              </a:ext>
            </a:extLst>
          </p:cNvPr>
          <p:cNvSpPr txBox="1">
            <a:spLocks noGrp="1"/>
          </p:cNvSpPr>
          <p:nvPr>
            <p:ph type="sldNum" sz="quarter" idx="5"/>
          </p:nvPr>
        </p:nvSpPr>
        <p:spPr>
          <a:ln/>
        </p:spPr>
        <p:txBody>
          <a:bodyPr wrap="square" lIns="90000" tIns="46800" rIns="90000" bIns="46800" anchor="b" anchorCtr="0" compatLnSpc="1">
            <a:noAutofit/>
          </a:bodyPr>
          <a:lstStyle/>
          <a:p>
            <a:pPr lvl="0"/>
            <a:fld id="{BD8CAAF9-426A-40EF-AF0B-54F1423312E6}" type="slidenum">
              <a:t>47</a:t>
            </a:fld>
            <a:endParaRPr lang="de-DE"/>
          </a:p>
        </p:txBody>
      </p:sp>
      <p:sp>
        <p:nvSpPr>
          <p:cNvPr id="2" name="Plassholder for lysbilde 1">
            <a:extLst>
              <a:ext uri="{FF2B5EF4-FFF2-40B4-BE49-F238E27FC236}">
                <a16:creationId xmlns:a16="http://schemas.microsoft.com/office/drawing/2014/main" id="{FE543C78-CE04-4117-BA38-15345699608C}"/>
              </a:ext>
            </a:extLst>
          </p:cNvPr>
          <p:cNvSpPr>
            <a:spLocks noGrp="1" noRot="1" noChangeAspect="1"/>
          </p:cNvSpPr>
          <p:nvPr>
            <p:ph type="sldImg"/>
          </p:nvPr>
        </p:nvSpPr>
        <p:spPr>
          <a:xfrm>
            <a:off x="381000" y="685800"/>
            <a:ext cx="6096000" cy="3429000"/>
          </a:xfrm>
        </p:spPr>
        <p:style>
          <a:lnRef idx="2">
            <a:schemeClr val="accent1">
              <a:shade val="50000"/>
            </a:schemeClr>
          </a:lnRef>
          <a:fillRef idx="1">
            <a:schemeClr val="accent1"/>
          </a:fillRef>
          <a:effectRef idx="0">
            <a:schemeClr val="accent1"/>
          </a:effectRef>
          <a:fontRef idx="minor">
            <a:schemeClr val="lt1"/>
          </a:fontRef>
        </p:style>
      </p:sp>
      <p:sp>
        <p:nvSpPr>
          <p:cNvPr id="3" name="Plassholder for notater 2">
            <a:extLst>
              <a:ext uri="{FF2B5EF4-FFF2-40B4-BE49-F238E27FC236}">
                <a16:creationId xmlns:a16="http://schemas.microsoft.com/office/drawing/2014/main" id="{26EDC11A-6B2B-426C-9AE2-356A9F40FF99}"/>
              </a:ext>
            </a:extLst>
          </p:cNvPr>
          <p:cNvSpPr txBox="1">
            <a:spLocks noGrp="1"/>
          </p:cNvSpPr>
          <p:nvPr>
            <p:ph type="body" sz="quarter" idx="1"/>
          </p:nvPr>
        </p:nvSpPr>
        <p:spPr>
          <a:xfrm>
            <a:off x="685799" y="4343400"/>
            <a:ext cx="5486399" cy="4114800"/>
          </a:xfrm>
        </p:spPr>
        <p:txBody>
          <a:bodyPr anchor="ctr" anchorCtr="0"/>
          <a:lstStyle/>
          <a:p>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nb-NO"/>
              <a:t>Klikk for å redigere tittelstil</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549F428F-ADCD-432A-B70F-BC25C7431300}" type="datetime1">
              <a:rPr lang="en-US" smtClean="0"/>
              <a:t>11/30/20</a:t>
            </a:fld>
            <a:endParaRPr lang="en-US" dirty="0"/>
          </a:p>
        </p:txBody>
      </p:sp>
      <p:sp>
        <p:nvSpPr>
          <p:cNvPr id="5" name="Footer Placeholder 4"/>
          <p:cNvSpPr>
            <a:spLocks noGrp="1"/>
          </p:cNvSpPr>
          <p:nvPr>
            <p:ph type="ftr" sz="quarter" idx="11"/>
          </p:nvPr>
        </p:nvSpPr>
        <p:spPr/>
        <p:txBody>
          <a:bodyPr/>
          <a:lstStyle/>
          <a:p>
            <a:r>
              <a:rPr lang="en-US"/>
              <a:t>Sabine Rolka, Tyskforum, NDT 2020</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0BDF18C5-E3AE-4A7B-957F-400F4687541B}" type="datetime1">
              <a:rPr lang="en-US" smtClean="0"/>
              <a:t>11/30/20</a:t>
            </a:fld>
            <a:endParaRPr lang="en-US" dirty="0"/>
          </a:p>
        </p:txBody>
      </p:sp>
      <p:sp>
        <p:nvSpPr>
          <p:cNvPr id="5" name="Footer Placeholder 4"/>
          <p:cNvSpPr>
            <a:spLocks noGrp="1"/>
          </p:cNvSpPr>
          <p:nvPr>
            <p:ph type="ftr" sz="quarter" idx="11"/>
          </p:nvPr>
        </p:nvSpPr>
        <p:spPr/>
        <p:txBody>
          <a:bodyPr/>
          <a:lstStyle/>
          <a:p>
            <a:r>
              <a:rPr lang="en-US"/>
              <a:t>Sabine Rolka, Tyskforum, NDT 2020</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044773C-A4B6-4DAE-A08D-F2CFCB75A2AF}" type="datetime1">
              <a:rPr lang="en-US" smtClean="0"/>
              <a:t>11/30/20</a:t>
            </a:fld>
            <a:endParaRPr lang="en-US" dirty="0"/>
          </a:p>
        </p:txBody>
      </p:sp>
      <p:sp>
        <p:nvSpPr>
          <p:cNvPr id="5" name="Footer Placeholder 4"/>
          <p:cNvSpPr>
            <a:spLocks noGrp="1"/>
          </p:cNvSpPr>
          <p:nvPr>
            <p:ph type="ftr" sz="quarter" idx="11"/>
          </p:nvPr>
        </p:nvSpPr>
        <p:spPr/>
        <p:txBody>
          <a:bodyPr/>
          <a:lstStyle/>
          <a:p>
            <a:r>
              <a:rPr lang="en-US"/>
              <a:t>Sabine Rolka, Tyskforum, NDT 2020</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368E5FB7-9E3B-45AC-8C7A-88334A54A9FE}" type="datetime1">
              <a:rPr lang="en-US" smtClean="0"/>
              <a:t>11/30/20</a:t>
            </a:fld>
            <a:endParaRPr lang="en-US" dirty="0"/>
          </a:p>
        </p:txBody>
      </p:sp>
      <p:sp>
        <p:nvSpPr>
          <p:cNvPr id="5" name="Footer Placeholder 4"/>
          <p:cNvSpPr>
            <a:spLocks noGrp="1"/>
          </p:cNvSpPr>
          <p:nvPr>
            <p:ph type="ftr" sz="quarter" idx="11"/>
          </p:nvPr>
        </p:nvSpPr>
        <p:spPr/>
        <p:txBody>
          <a:bodyPr/>
          <a:lstStyle/>
          <a:p>
            <a:r>
              <a:rPr lang="en-US"/>
              <a:t>Sabine Rolka, Tyskforum, NDT 2020</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nb-NO"/>
              <a:t>Klikk for å redigere tittelstil</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5E692D3D-0D95-4FE9-BA8F-06B71992163E}" type="datetime1">
              <a:rPr lang="en-US" smtClean="0"/>
              <a:t>11/30/20</a:t>
            </a:fld>
            <a:endParaRPr lang="en-US" dirty="0"/>
          </a:p>
        </p:txBody>
      </p:sp>
      <p:sp>
        <p:nvSpPr>
          <p:cNvPr id="5" name="Footer Placeholder 4"/>
          <p:cNvSpPr>
            <a:spLocks noGrp="1"/>
          </p:cNvSpPr>
          <p:nvPr>
            <p:ph type="ftr" sz="quarter" idx="11"/>
          </p:nvPr>
        </p:nvSpPr>
        <p:spPr/>
        <p:txBody>
          <a:bodyPr/>
          <a:lstStyle/>
          <a:p>
            <a:r>
              <a:rPr lang="en-US"/>
              <a:t>Sabine Rolka, Tyskforum, NDT 2020</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nb-NO"/>
              <a:t>Klikk for å redigere tittelstil</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EF1833B3-1775-46FE-B5F5-3877BD093AB6}" type="datetime1">
              <a:rPr lang="en-US" smtClean="0"/>
              <a:t>11/30/20</a:t>
            </a:fld>
            <a:endParaRPr lang="en-US" dirty="0"/>
          </a:p>
        </p:txBody>
      </p:sp>
      <p:sp>
        <p:nvSpPr>
          <p:cNvPr id="6" name="Footer Placeholder 5"/>
          <p:cNvSpPr>
            <a:spLocks noGrp="1"/>
          </p:cNvSpPr>
          <p:nvPr>
            <p:ph type="ftr" sz="quarter" idx="11"/>
          </p:nvPr>
        </p:nvSpPr>
        <p:spPr/>
        <p:txBody>
          <a:bodyPr/>
          <a:lstStyle/>
          <a:p>
            <a:r>
              <a:rPr lang="en-US"/>
              <a:t>Sabine Rolka, Tyskforum, NDT 2020</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nb-NO"/>
              <a:t>Klikk for å redigere tittelstil</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2609285" y="2851331"/>
            <a:ext cx="3893623" cy="307143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666635" y="2851331"/>
            <a:ext cx="3899798" cy="307143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797CE5FE-1EF9-4E05-B809-21388841DCF3}" type="datetime1">
              <a:rPr lang="en-US" smtClean="0"/>
              <a:t>11/30/20</a:t>
            </a:fld>
            <a:endParaRPr lang="en-US" dirty="0"/>
          </a:p>
        </p:txBody>
      </p:sp>
      <p:sp>
        <p:nvSpPr>
          <p:cNvPr id="8" name="Footer Placeholder 7"/>
          <p:cNvSpPr>
            <a:spLocks noGrp="1"/>
          </p:cNvSpPr>
          <p:nvPr>
            <p:ph type="ftr" sz="quarter" idx="11"/>
          </p:nvPr>
        </p:nvSpPr>
        <p:spPr/>
        <p:txBody>
          <a:bodyPr/>
          <a:lstStyle/>
          <a:p>
            <a:r>
              <a:rPr lang="en-US"/>
              <a:t>Sabine Rolka, Tyskforum, NDT 2020</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A4CC5F7-C54C-4FC0-B8DB-FC47E7810D96}" type="datetime1">
              <a:rPr lang="en-US" smtClean="0"/>
              <a:t>11/30/20</a:t>
            </a:fld>
            <a:endParaRPr lang="en-US" dirty="0"/>
          </a:p>
        </p:txBody>
      </p:sp>
      <p:sp>
        <p:nvSpPr>
          <p:cNvPr id="4" name="Footer Placeholder 3"/>
          <p:cNvSpPr>
            <a:spLocks noGrp="1"/>
          </p:cNvSpPr>
          <p:nvPr>
            <p:ph type="ftr" sz="quarter" idx="11"/>
          </p:nvPr>
        </p:nvSpPr>
        <p:spPr/>
        <p:txBody>
          <a:bodyPr/>
          <a:lstStyle/>
          <a:p>
            <a:r>
              <a:rPr lang="en-US"/>
              <a:t>Sabine Rolka, Tyskforum, NDT 2020</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8318127-AD42-4B14-8FE5-F1AF6A81EE25}" type="datetime1">
              <a:rPr lang="en-US" smtClean="0"/>
              <a:t>11/30/20</a:t>
            </a:fld>
            <a:endParaRPr lang="en-US" dirty="0"/>
          </a:p>
        </p:txBody>
      </p:sp>
      <p:sp>
        <p:nvSpPr>
          <p:cNvPr id="3" name="Footer Placeholder 2"/>
          <p:cNvSpPr>
            <a:spLocks noGrp="1"/>
          </p:cNvSpPr>
          <p:nvPr>
            <p:ph type="ftr" sz="quarter" idx="11"/>
          </p:nvPr>
        </p:nvSpPr>
        <p:spPr/>
        <p:txBody>
          <a:bodyPr/>
          <a:lstStyle/>
          <a:p>
            <a:r>
              <a:rPr lang="en-US"/>
              <a:t>Sabine Rolka, Tyskforum, NDT 2020</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nb-NO"/>
              <a:t>Klikk for å redigere tittelstil</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63CAB45B-3C1F-4E2C-B554-5CEF971D732E}" type="datetime1">
              <a:rPr lang="en-US" smtClean="0"/>
              <a:t>11/30/20</a:t>
            </a:fld>
            <a:endParaRPr lang="en-US" dirty="0"/>
          </a:p>
        </p:txBody>
      </p:sp>
      <p:sp>
        <p:nvSpPr>
          <p:cNvPr id="6" name="Footer Placeholder 5"/>
          <p:cNvSpPr>
            <a:spLocks noGrp="1"/>
          </p:cNvSpPr>
          <p:nvPr>
            <p:ph type="ftr" sz="quarter" idx="11"/>
          </p:nvPr>
        </p:nvSpPr>
        <p:spPr/>
        <p:txBody>
          <a:bodyPr/>
          <a:lstStyle/>
          <a:p>
            <a:r>
              <a:rPr lang="en-US"/>
              <a:t>Sabine Rolka, Tyskforum, NDT 2020</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nb-NO"/>
              <a:t>Klikk for å redigere tittelstil</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EA38EAE-4BD3-48E2-922C-54119CFEEF95}" type="datetime1">
              <a:rPr lang="en-US" smtClean="0"/>
              <a:t>11/30/20</a:t>
            </a:fld>
            <a:endParaRPr lang="en-US" dirty="0"/>
          </a:p>
        </p:txBody>
      </p:sp>
      <p:sp>
        <p:nvSpPr>
          <p:cNvPr id="6" name="Footer Placeholder 5"/>
          <p:cNvSpPr>
            <a:spLocks noGrp="1"/>
          </p:cNvSpPr>
          <p:nvPr>
            <p:ph type="ftr" sz="quarter" idx="11"/>
          </p:nvPr>
        </p:nvSpPr>
        <p:spPr/>
        <p:txBody>
          <a:bodyPr/>
          <a:lstStyle/>
          <a:p>
            <a:r>
              <a:rPr lang="en-US"/>
              <a:t>Sabine Rolka, Tyskforum, NDT 2020</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28E4DF49-FDE8-4FB4-852D-223927D3C694}" type="datetime1">
              <a:rPr lang="en-US" smtClean="0"/>
              <a:t>11/30/20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Sabine Rolka, Tyskforum, NDT 2020</a:t>
            </a:r>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hyperlink" Target="http://www.duden.de/"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bing.com/videos/search?q=little+people+big+dreams++Hannah+Ahrendt&amp;docid=608026511783627846&amp;mid=6989A6B8309A5B548BC86989A6B8309A5B548BC8&amp;view=detail&amp;FORM=VIR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hyperlink" Target="https://www.srf.ch/play/tv/filosofix/video/filosofix-das-gedankenexperiment-gavagai?urn=urn:srf:video:26ff537f-ca68-4bef-baa6-97b74892efdb&amp;aspectRatio=16_9"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hyperlink" Target="https://www.bing.com/videos/search?q=k%c3%bcbra+g%c3%bcm%c3%bcsay+sprache+und+sein&amp;docid=608010766504890198&amp;mid=1C5503E858E195EF94CF1C5503E858E195EF94CF&amp;view=detail&amp;FORM=VIRE"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www.magistrix.de/news/musik/16484-der-heimatsucher"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hyperlink" Target="https://www.srf.ch/kultur/film-serien/sprung-in-die-streaming-aera-die-muppets-sind-jetzt-influencer"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www.koerber-stiftung.de/mediathek/demografie-3d-geriatronic-2100" TargetMode="External"/><Relationship Id="rId5" Type="http://schemas.openxmlformats.org/officeDocument/2006/relationships/image" Target="../media/image17.jfi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hyperlink" Target="https://podcasts.srf.ch/world/audio/100-Sekunden-Wissen_11-11-2020-0654.1605084727782.mp3?assetId=c73c1964-defa-408c-9aab-fd1cd3dcd190"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hyperlink" Target="http://www.duden.de/"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hyperlink" Target="https://www.berliner-zeitung.de/kultur-vergnuegen/vietnamesen-berlin-viet-deutsch-ist-zuhause-da-wo-die-sternfruechte-suess-sind-li.116745" TargetMode="Externa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hyperlink" Target="https://www.fr.de/kultur/literatur/elif-shafak-schau-mich-an-die-macht-der-blicke-90092685.html"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f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wikipedia.org/wiki/Third_Culture_Kid" TargetMode="External"/><Relationship Id="rId2" Type="http://schemas.openxmlformats.org/officeDocument/2006/relationships/hyperlink" Target="https://www.tagesspiegel.de/kultur/comics/comicbuchpreis-fuer-madgermanes-von-birgit-weyhe-zwischen-den-welten/11722998.html"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comic.de/2020/07/heimat-ist-mehr-als-nur-ein-ort-lebenslinien/"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hyperlink" Target="https://www.digitales-deutsches-frauenarchiv.de/akteurinnen/may-ayim" TargetMode="Externa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hyperlink" Target="https://vimeo.com/148467687"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s://www.goethe.de/resources/files/pdf189/begleitheft-_heimat1.pdf" TargetMode="Externa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hyperlink" Target="https://www.youtube.com/watch?v=3K_AMkqFvy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wortwolken.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fif"/></Relationships>
</file>

<file path=ppt/slides/_rels/slide42.xml.rels><?xml version="1.0" encoding="UTF-8" standalone="yes"?>
<Relationships xmlns="http://schemas.openxmlformats.org/package/2006/relationships"><Relationship Id="rId8" Type="http://schemas.openxmlformats.org/officeDocument/2006/relationships/hyperlink" Target="https://www.destatis.de/DE/Themen/Gesellschaft-Umwelt/Bevoelkerung/Migration-Integration/_inhalt.html;jsessionid=B0559D96BA2E48432972FB122D87750C.internet8741" TargetMode="External"/><Relationship Id="rId3" Type="http://schemas.openxmlformats.org/officeDocument/2006/relationships/hyperlink" Target="https://edupad.ch/" TargetMode="External"/><Relationship Id="rId7" Type="http://schemas.openxmlformats.org/officeDocument/2006/relationships/hyperlink" Target="https://www.koerber-stiftung.de/mediathek/rassismus-und-die-geschichte-schwarzer-menschen-in-deutschland-2091" TargetMode="External"/><Relationship Id="rId2" Type="http://schemas.openxmlformats.org/officeDocument/2006/relationships/hyperlink" Target="https://www.wortwolken.com/" TargetMode="External"/><Relationship Id="rId1" Type="http://schemas.openxmlformats.org/officeDocument/2006/relationships/slideLayout" Target="../slideLayouts/slideLayout4.xml"/><Relationship Id="rId6" Type="http://schemas.openxmlformats.org/officeDocument/2006/relationships/hyperlink" Target="https://www.youtube.com/watch?v=-ueCl82VHUA" TargetMode="External"/><Relationship Id="rId5" Type="http://schemas.openxmlformats.org/officeDocument/2006/relationships/hyperlink" Target="https://goqr.me.de/" TargetMode="External"/><Relationship Id="rId4" Type="http://schemas.openxmlformats.org/officeDocument/2006/relationships/hyperlink" Target="https://de.padlet.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E56985-4733-4F14-97F2-AD0FBBC18C80}"/>
              </a:ext>
            </a:extLst>
          </p:cNvPr>
          <p:cNvSpPr>
            <a:spLocks noGrp="1"/>
          </p:cNvSpPr>
          <p:nvPr>
            <p:ph type="ctrTitle"/>
          </p:nvPr>
        </p:nvSpPr>
        <p:spPr/>
        <p:txBody>
          <a:bodyPr>
            <a:normAutofit fontScale="90000"/>
          </a:bodyPr>
          <a:lstStyle/>
          <a:p>
            <a:r>
              <a:rPr lang="nb-NO" dirty="0" err="1"/>
              <a:t>Heimatsuche</a:t>
            </a:r>
            <a:r>
              <a:rPr lang="nb-NO" dirty="0"/>
              <a:t> von Wolf Biermann bis Nora </a:t>
            </a:r>
            <a:r>
              <a:rPr lang="nb-NO" dirty="0" err="1"/>
              <a:t>Krug</a:t>
            </a:r>
            <a:endParaRPr lang="nb-NO" dirty="0"/>
          </a:p>
        </p:txBody>
      </p:sp>
      <p:sp>
        <p:nvSpPr>
          <p:cNvPr id="3" name="Undertittel 2">
            <a:extLst>
              <a:ext uri="{FF2B5EF4-FFF2-40B4-BE49-F238E27FC236}">
                <a16:creationId xmlns:a16="http://schemas.microsoft.com/office/drawing/2014/main" id="{29B84496-0BC7-43F4-BD23-3482440F36D9}"/>
              </a:ext>
            </a:extLst>
          </p:cNvPr>
          <p:cNvSpPr>
            <a:spLocks noGrp="1"/>
          </p:cNvSpPr>
          <p:nvPr>
            <p:ph type="subTitle" idx="1"/>
          </p:nvPr>
        </p:nvSpPr>
        <p:spPr/>
        <p:txBody>
          <a:bodyPr/>
          <a:lstStyle/>
          <a:p>
            <a:r>
              <a:rPr lang="nb-NO" dirty="0" err="1"/>
              <a:t>Arbeit</a:t>
            </a:r>
            <a:r>
              <a:rPr lang="nb-NO" dirty="0"/>
              <a:t> </a:t>
            </a:r>
            <a:r>
              <a:rPr lang="nb-NO" dirty="0" err="1"/>
              <a:t>mit</a:t>
            </a:r>
            <a:r>
              <a:rPr lang="nb-NO" dirty="0"/>
              <a:t> dem </a:t>
            </a:r>
            <a:r>
              <a:rPr lang="nb-NO" dirty="0" err="1"/>
              <a:t>Begriff</a:t>
            </a:r>
            <a:r>
              <a:rPr lang="nb-NO" dirty="0"/>
              <a:t> </a:t>
            </a:r>
            <a:r>
              <a:rPr lang="nb-NO" dirty="0" err="1"/>
              <a:t>Heimat</a:t>
            </a:r>
            <a:r>
              <a:rPr lang="nb-NO" dirty="0"/>
              <a:t> </a:t>
            </a:r>
            <a:r>
              <a:rPr lang="nb-NO" dirty="0" err="1"/>
              <a:t>auf</a:t>
            </a:r>
            <a:r>
              <a:rPr lang="nb-NO" dirty="0"/>
              <a:t> </a:t>
            </a:r>
            <a:r>
              <a:rPr lang="nb-NO" dirty="0" err="1"/>
              <a:t>Niveau</a:t>
            </a:r>
            <a:r>
              <a:rPr lang="nb-NO" dirty="0"/>
              <a:t> A2 – B1  </a:t>
            </a:r>
          </a:p>
        </p:txBody>
      </p:sp>
      <p:sp>
        <p:nvSpPr>
          <p:cNvPr id="4" name="Plassholder for bunntekst 3">
            <a:extLst>
              <a:ext uri="{FF2B5EF4-FFF2-40B4-BE49-F238E27FC236}">
                <a16:creationId xmlns:a16="http://schemas.microsoft.com/office/drawing/2014/main" id="{F2018A36-0D8D-45B7-8325-D68CB4AEAA3B}"/>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241459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CEF171-3830-4F8A-A6F2-14048F419573}"/>
              </a:ext>
            </a:extLst>
          </p:cNvPr>
          <p:cNvSpPr>
            <a:spLocks noGrp="1"/>
          </p:cNvSpPr>
          <p:nvPr>
            <p:ph type="title"/>
          </p:nvPr>
        </p:nvSpPr>
        <p:spPr/>
        <p:txBody>
          <a:bodyPr>
            <a:normAutofit/>
          </a:bodyPr>
          <a:lstStyle/>
          <a:p>
            <a:pPr algn="l"/>
            <a:r>
              <a:rPr lang="nb-NO" sz="2400" dirty="0" err="1"/>
              <a:t>Aufgabe</a:t>
            </a:r>
            <a:r>
              <a:rPr lang="nb-NO" sz="2400" dirty="0"/>
              <a:t>: </a:t>
            </a:r>
            <a:r>
              <a:rPr lang="nb-NO" sz="2400" dirty="0" err="1"/>
              <a:t>Seht</a:t>
            </a:r>
            <a:r>
              <a:rPr lang="nb-NO" sz="2400" dirty="0"/>
              <a:t> </a:t>
            </a:r>
            <a:r>
              <a:rPr lang="nb-NO" sz="2400" dirty="0" err="1"/>
              <a:t>euch</a:t>
            </a:r>
            <a:r>
              <a:rPr lang="nb-NO" sz="2400" dirty="0"/>
              <a:t> </a:t>
            </a:r>
            <a:r>
              <a:rPr lang="nb-NO" sz="2400" dirty="0" err="1"/>
              <a:t>das</a:t>
            </a:r>
            <a:r>
              <a:rPr lang="nb-NO" sz="2400" dirty="0"/>
              <a:t> Video an.</a:t>
            </a:r>
            <a:br>
              <a:rPr lang="nb-NO" sz="2400" dirty="0"/>
            </a:br>
            <a:r>
              <a:rPr lang="nb-NO" sz="2400" dirty="0" err="1"/>
              <a:t>Notiert</a:t>
            </a:r>
            <a:r>
              <a:rPr lang="nb-NO" sz="2400" dirty="0"/>
              <a:t> </a:t>
            </a:r>
            <a:r>
              <a:rPr lang="nb-NO" sz="2400" dirty="0" err="1"/>
              <a:t>Stichworte</a:t>
            </a:r>
            <a:r>
              <a:rPr lang="nb-NO" sz="2400" dirty="0"/>
              <a:t> zu angegebenen </a:t>
            </a:r>
            <a:r>
              <a:rPr lang="nb-NO" sz="2400" dirty="0" err="1"/>
              <a:t>Punkten</a:t>
            </a:r>
            <a:r>
              <a:rPr lang="nb-NO" sz="2400" dirty="0"/>
              <a:t>. </a:t>
            </a:r>
            <a:r>
              <a:rPr lang="nb-NO" sz="2400" dirty="0" err="1"/>
              <a:t>Vergleicht</a:t>
            </a:r>
            <a:r>
              <a:rPr lang="nb-NO" sz="2400" dirty="0"/>
              <a:t> </a:t>
            </a:r>
            <a:r>
              <a:rPr lang="nb-NO" sz="2400" dirty="0" err="1"/>
              <a:t>mit</a:t>
            </a:r>
            <a:r>
              <a:rPr lang="nb-NO" sz="2400" dirty="0"/>
              <a:t> </a:t>
            </a:r>
            <a:r>
              <a:rPr lang="nb-NO" sz="2400" dirty="0" err="1"/>
              <a:t>einem</a:t>
            </a:r>
            <a:r>
              <a:rPr lang="nb-NO" sz="2400" dirty="0"/>
              <a:t> </a:t>
            </a:r>
            <a:r>
              <a:rPr lang="nb-NO" sz="2400" dirty="0" err="1"/>
              <a:t>Mitschüler</a:t>
            </a:r>
            <a:r>
              <a:rPr lang="nb-NO" sz="2400" dirty="0"/>
              <a:t>. </a:t>
            </a:r>
          </a:p>
        </p:txBody>
      </p:sp>
      <p:pic>
        <p:nvPicPr>
          <p:cNvPr id="5" name="TV-20201109-1214-3900.webm.h264">
            <a:hlinkClick r:id="" action="ppaction://media"/>
            <a:extLst>
              <a:ext uri="{FF2B5EF4-FFF2-40B4-BE49-F238E27FC236}">
                <a16:creationId xmlns:a16="http://schemas.microsoft.com/office/drawing/2014/main" id="{3BD6AFAD-3CFA-4A6D-9930-83121A1693CB}"/>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605088" y="2955925"/>
            <a:ext cx="3892550" cy="2189163"/>
          </a:xfrm>
        </p:spPr>
      </p:pic>
      <p:sp>
        <p:nvSpPr>
          <p:cNvPr id="4" name="Plassholder for innhold 3">
            <a:extLst>
              <a:ext uri="{FF2B5EF4-FFF2-40B4-BE49-F238E27FC236}">
                <a16:creationId xmlns:a16="http://schemas.microsoft.com/office/drawing/2014/main" id="{64E73552-73BF-4B0D-8D74-DAD89F9FE37F}"/>
              </a:ext>
            </a:extLst>
          </p:cNvPr>
          <p:cNvSpPr>
            <a:spLocks noGrp="1"/>
          </p:cNvSpPr>
          <p:nvPr>
            <p:ph sz="half" idx="2"/>
          </p:nvPr>
        </p:nvSpPr>
        <p:spPr/>
        <p:txBody>
          <a:bodyPr/>
          <a:lstStyle/>
          <a:p>
            <a:r>
              <a:rPr lang="nb-NO" dirty="0" err="1"/>
              <a:t>Orte</a:t>
            </a:r>
            <a:r>
              <a:rPr lang="nb-NO" dirty="0"/>
              <a:t> (</a:t>
            </a:r>
            <a:r>
              <a:rPr lang="nb-NO" dirty="0" err="1"/>
              <a:t>Wo</a:t>
            </a:r>
            <a:r>
              <a:rPr lang="nb-NO" dirty="0"/>
              <a:t>?):</a:t>
            </a:r>
          </a:p>
          <a:p>
            <a:r>
              <a:rPr lang="nb-NO" dirty="0"/>
              <a:t>Namen (</a:t>
            </a:r>
            <a:r>
              <a:rPr lang="nb-NO" dirty="0" err="1"/>
              <a:t>Wer</a:t>
            </a:r>
            <a:r>
              <a:rPr lang="nb-NO" dirty="0"/>
              <a:t>?):</a:t>
            </a:r>
          </a:p>
          <a:p>
            <a:r>
              <a:rPr lang="nb-NO" dirty="0" err="1"/>
              <a:t>Zeitraum</a:t>
            </a:r>
            <a:r>
              <a:rPr lang="nb-NO" dirty="0"/>
              <a:t> (</a:t>
            </a:r>
            <a:r>
              <a:rPr lang="nb-NO" dirty="0" err="1"/>
              <a:t>Wann</a:t>
            </a:r>
            <a:r>
              <a:rPr lang="nb-NO" dirty="0"/>
              <a:t>?):</a:t>
            </a:r>
          </a:p>
          <a:p>
            <a:r>
              <a:rPr lang="nb-NO" dirty="0"/>
              <a:t>Zahl (Wie </a:t>
            </a:r>
            <a:r>
              <a:rPr lang="nb-NO" dirty="0" err="1"/>
              <a:t>viele</a:t>
            </a:r>
            <a:r>
              <a:rPr lang="nb-NO" dirty="0"/>
              <a:t>?)</a:t>
            </a:r>
          </a:p>
          <a:p>
            <a:r>
              <a:rPr lang="nb-NO" dirty="0" err="1"/>
              <a:t>Zeichnet</a:t>
            </a:r>
            <a:r>
              <a:rPr lang="nb-NO" dirty="0"/>
              <a:t> </a:t>
            </a:r>
            <a:r>
              <a:rPr lang="nb-NO" dirty="0" err="1"/>
              <a:t>gemeinsam</a:t>
            </a:r>
            <a:r>
              <a:rPr lang="nb-NO" dirty="0"/>
              <a:t> ein </a:t>
            </a:r>
            <a:r>
              <a:rPr lang="nb-NO" dirty="0" err="1"/>
              <a:t>Schattenkind</a:t>
            </a:r>
            <a:r>
              <a:rPr lang="nb-NO" dirty="0"/>
              <a:t> und </a:t>
            </a:r>
            <a:r>
              <a:rPr lang="nb-NO" dirty="0" err="1"/>
              <a:t>beschriftet</a:t>
            </a:r>
            <a:r>
              <a:rPr lang="nb-NO" dirty="0"/>
              <a:t> es </a:t>
            </a:r>
            <a:r>
              <a:rPr lang="nb-NO" dirty="0" err="1"/>
              <a:t>mit</a:t>
            </a:r>
            <a:r>
              <a:rPr lang="nb-NO" dirty="0"/>
              <a:t> </a:t>
            </a:r>
            <a:r>
              <a:rPr lang="nb-NO" dirty="0" err="1"/>
              <a:t>seinen</a:t>
            </a:r>
            <a:r>
              <a:rPr lang="nb-NO" dirty="0"/>
              <a:t> </a:t>
            </a:r>
            <a:r>
              <a:rPr lang="nb-NO" dirty="0" err="1"/>
              <a:t>augenblicklichen</a:t>
            </a:r>
            <a:r>
              <a:rPr lang="nb-NO" dirty="0"/>
              <a:t> </a:t>
            </a:r>
            <a:r>
              <a:rPr lang="nb-NO" dirty="0" err="1"/>
              <a:t>Gefühlen</a:t>
            </a:r>
            <a:r>
              <a:rPr lang="nb-NO" dirty="0"/>
              <a:t>. </a:t>
            </a:r>
          </a:p>
          <a:p>
            <a:endParaRPr lang="nb-NO" dirty="0"/>
          </a:p>
        </p:txBody>
      </p:sp>
      <p:sp>
        <p:nvSpPr>
          <p:cNvPr id="3" name="Plassholder for bunntekst 2">
            <a:extLst>
              <a:ext uri="{FF2B5EF4-FFF2-40B4-BE49-F238E27FC236}">
                <a16:creationId xmlns:a16="http://schemas.microsoft.com/office/drawing/2014/main" id="{6A575B8A-E7E0-4132-A6D4-C49224E99806}"/>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1627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9"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0"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46" name="Rectangle 24">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6">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8">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30">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C96C5E4-4C80-491C-B5CC-AD14C82891C5}"/>
              </a:ext>
            </a:extLst>
          </p:cNvPr>
          <p:cNvSpPr>
            <a:spLocks noGrp="1"/>
          </p:cNvSpPr>
          <p:nvPr>
            <p:ph type="title"/>
          </p:nvPr>
        </p:nvSpPr>
        <p:spPr>
          <a:xfrm>
            <a:off x="1974738" y="808056"/>
            <a:ext cx="4986954" cy="1077229"/>
          </a:xfrm>
        </p:spPr>
        <p:txBody>
          <a:bodyPr vert="horz" lIns="91440" tIns="45720" rIns="91440" bIns="45720" rtlCol="0" anchor="t">
            <a:normAutofit/>
          </a:bodyPr>
          <a:lstStyle/>
          <a:p>
            <a:pPr algn="l"/>
            <a:r>
              <a:rPr lang="en-US"/>
              <a:t>Das Kind in dir muss Heimat finden</a:t>
            </a:r>
          </a:p>
        </p:txBody>
      </p:sp>
      <p:sp>
        <p:nvSpPr>
          <p:cNvPr id="4" name="Plassholder for innhold 3">
            <a:extLst>
              <a:ext uri="{FF2B5EF4-FFF2-40B4-BE49-F238E27FC236}">
                <a16:creationId xmlns:a16="http://schemas.microsoft.com/office/drawing/2014/main" id="{EC38D77D-24FA-47EE-B081-8BC2DF75A949}"/>
              </a:ext>
            </a:extLst>
          </p:cNvPr>
          <p:cNvSpPr>
            <a:spLocks noGrp="1"/>
          </p:cNvSpPr>
          <p:nvPr>
            <p:ph sz="half" idx="2"/>
          </p:nvPr>
        </p:nvSpPr>
        <p:spPr>
          <a:xfrm>
            <a:off x="1974739" y="2052116"/>
            <a:ext cx="4901548" cy="3997828"/>
          </a:xfrm>
        </p:spPr>
        <p:txBody>
          <a:bodyPr vert="horz" lIns="91440" tIns="45720" rIns="91440" bIns="45720" rtlCol="0" anchor="ctr">
            <a:normAutofit/>
          </a:bodyPr>
          <a:lstStyle/>
          <a:p>
            <a:r>
              <a:rPr lang="en-US" sz="1800" dirty="0" err="1"/>
              <a:t>Sieh</a:t>
            </a:r>
            <a:r>
              <a:rPr lang="en-US" sz="1800" dirty="0"/>
              <a:t> </a:t>
            </a:r>
            <a:r>
              <a:rPr lang="en-US" sz="1800" dirty="0" err="1"/>
              <a:t>dir</a:t>
            </a:r>
            <a:r>
              <a:rPr lang="en-US" sz="1800" dirty="0"/>
              <a:t> das </a:t>
            </a:r>
            <a:r>
              <a:rPr lang="en-US" sz="1800" dirty="0" err="1"/>
              <a:t>Buchcover</a:t>
            </a:r>
            <a:r>
              <a:rPr lang="en-US" sz="1800" dirty="0"/>
              <a:t> an.</a:t>
            </a:r>
          </a:p>
          <a:p>
            <a:r>
              <a:rPr lang="en-US" sz="1800" dirty="0"/>
              <a:t>Welches </a:t>
            </a:r>
            <a:r>
              <a:rPr lang="en-US" sz="1800" dirty="0" err="1"/>
              <a:t>Objekt</a:t>
            </a:r>
            <a:r>
              <a:rPr lang="en-US" sz="1800" dirty="0"/>
              <a:t> </a:t>
            </a:r>
            <a:r>
              <a:rPr lang="en-US" sz="1800" dirty="0" err="1"/>
              <a:t>siehst</a:t>
            </a:r>
            <a:r>
              <a:rPr lang="en-US" sz="1800" dirty="0"/>
              <a:t> du?</a:t>
            </a:r>
          </a:p>
          <a:p>
            <a:r>
              <a:rPr lang="en-US" sz="1800" dirty="0" err="1"/>
              <a:t>Notiere</a:t>
            </a:r>
            <a:r>
              <a:rPr lang="en-US" sz="1800" dirty="0"/>
              <a:t> es. Was </a:t>
            </a:r>
            <a:r>
              <a:rPr lang="en-US" sz="1800" dirty="0" err="1"/>
              <a:t>assoziierst</a:t>
            </a:r>
            <a:r>
              <a:rPr lang="en-US" sz="1800" dirty="0"/>
              <a:t> du </a:t>
            </a:r>
            <a:r>
              <a:rPr lang="en-US" sz="1800" dirty="0" err="1"/>
              <a:t>damit</a:t>
            </a:r>
            <a:r>
              <a:rPr lang="en-US" sz="1800" dirty="0"/>
              <a:t>?</a:t>
            </a:r>
          </a:p>
          <a:p>
            <a:r>
              <a:rPr lang="en-US" sz="1800" dirty="0" err="1"/>
              <a:t>Schlag</a:t>
            </a:r>
            <a:r>
              <a:rPr lang="en-US" sz="1800" dirty="0"/>
              <a:t> in </a:t>
            </a:r>
            <a:r>
              <a:rPr lang="en-US" sz="1800" dirty="0">
                <a:hlinkClick r:id="rId5"/>
              </a:rPr>
              <a:t>www.duden.de</a:t>
            </a:r>
            <a:r>
              <a:rPr lang="en-US" sz="1800" dirty="0"/>
              <a:t> </a:t>
            </a:r>
            <a:r>
              <a:rPr lang="en-US" sz="1800" dirty="0" err="1"/>
              <a:t>nach</a:t>
            </a:r>
            <a:r>
              <a:rPr lang="en-US" sz="1800" dirty="0"/>
              <a:t>.</a:t>
            </a:r>
          </a:p>
          <a:p>
            <a:r>
              <a:rPr lang="en-US" sz="1800" dirty="0"/>
              <a:t>Was </a:t>
            </a:r>
            <a:r>
              <a:rPr lang="en-US" sz="1800" dirty="0" err="1"/>
              <a:t>ist</a:t>
            </a:r>
            <a:r>
              <a:rPr lang="en-US" sz="1800" dirty="0"/>
              <a:t> </a:t>
            </a:r>
            <a:r>
              <a:rPr lang="en-US" sz="1800" dirty="0" err="1"/>
              <a:t>ein</a:t>
            </a:r>
            <a:r>
              <a:rPr lang="en-US" sz="1800" dirty="0"/>
              <a:t> </a:t>
            </a:r>
            <a:r>
              <a:rPr lang="en-US" sz="1800" dirty="0" err="1"/>
              <a:t>Nesthäkchen</a:t>
            </a:r>
            <a:r>
              <a:rPr lang="en-US" sz="1800" dirty="0"/>
              <a:t>? </a:t>
            </a:r>
            <a:r>
              <a:rPr lang="en-US" sz="1800" dirty="0" err="1"/>
              <a:t>Notiere</a:t>
            </a:r>
            <a:r>
              <a:rPr lang="en-US" sz="1800" dirty="0"/>
              <a:t> die </a:t>
            </a:r>
            <a:r>
              <a:rPr lang="en-US" sz="1800" dirty="0" err="1"/>
              <a:t>Antwort</a:t>
            </a:r>
            <a:r>
              <a:rPr lang="en-US" sz="1800" dirty="0"/>
              <a:t>.</a:t>
            </a:r>
          </a:p>
        </p:txBody>
      </p:sp>
      <p:sp>
        <p:nvSpPr>
          <p:cNvPr id="50" name="Rectangle 32">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ssholder for innhold 5" descr="Et bilde som inneholder tekst, tavle&#10;&#10;Automatisk generert beskrivelse">
            <a:extLst>
              <a:ext uri="{FF2B5EF4-FFF2-40B4-BE49-F238E27FC236}">
                <a16:creationId xmlns:a16="http://schemas.microsoft.com/office/drawing/2014/main" id="{F341B154-1808-46CE-8CE9-7CA3BD19655A}"/>
              </a:ext>
            </a:extLst>
          </p:cNvPr>
          <p:cNvPicPr>
            <a:picLocks noGrp="1" noChangeAspect="1"/>
          </p:cNvPicPr>
          <p:nvPr>
            <p:ph sz="half" idx="1"/>
          </p:nvPr>
        </p:nvPicPr>
        <p:blipFill rotWithShape="1">
          <a:blip r:embed="rId6"/>
          <a:srcRect l="9251" r="207"/>
          <a:stretch/>
        </p:blipFill>
        <p:spPr>
          <a:xfrm>
            <a:off x="7534656" y="227"/>
            <a:ext cx="4657039" cy="6858000"/>
          </a:xfrm>
          <a:prstGeom prst="rect">
            <a:avLst/>
          </a:prstGeom>
        </p:spPr>
      </p:pic>
      <p:pic>
        <p:nvPicPr>
          <p:cNvPr id="51" name="Picture 34">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
        <p:nvSpPr>
          <p:cNvPr id="3" name="Plassholder for bunntekst 2">
            <a:extLst>
              <a:ext uri="{FF2B5EF4-FFF2-40B4-BE49-F238E27FC236}">
                <a16:creationId xmlns:a16="http://schemas.microsoft.com/office/drawing/2014/main" id="{D2B635CD-69FC-4241-BCC5-8064A77E4304}"/>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62104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93D02AEE-30DC-4942-A9CA-7A14F8B8E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D5823F2-909F-442D-BD72-0681CCC140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4231EAF6-FA22-4615-A4D3-D171F7E17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F2699857-2714-4E6A-8E11-6BEB9DF7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46078E7-FDC0-448B-97DE-4EDA7702E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66E038-37B1-43CF-AFE0-B21E9F57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905C531-9D74-4F81-99FF-897EC2CACB5F}"/>
              </a:ext>
            </a:extLst>
          </p:cNvPr>
          <p:cNvSpPr>
            <a:spLocks noGrp="1"/>
          </p:cNvSpPr>
          <p:nvPr>
            <p:ph type="title"/>
          </p:nvPr>
        </p:nvSpPr>
        <p:spPr>
          <a:xfrm>
            <a:off x="1964444" y="808056"/>
            <a:ext cx="3319381" cy="1077229"/>
          </a:xfrm>
        </p:spPr>
        <p:txBody>
          <a:bodyPr vert="horz" lIns="91440" tIns="45720" rIns="91440" bIns="45720" rtlCol="0" anchor="t">
            <a:normAutofit fontScale="90000"/>
          </a:bodyPr>
          <a:lstStyle/>
          <a:p>
            <a:pPr algn="l"/>
            <a:r>
              <a:rPr lang="en-US" sz="2000" dirty="0"/>
              <a:t>Aufgabe: Du </a:t>
            </a:r>
            <a:r>
              <a:rPr lang="en-US" sz="2000" dirty="0" err="1"/>
              <a:t>triffst</a:t>
            </a:r>
            <a:r>
              <a:rPr lang="en-US" sz="2000" dirty="0"/>
              <a:t> </a:t>
            </a:r>
            <a:r>
              <a:rPr lang="en-US" sz="2000" dirty="0" err="1"/>
              <a:t>deine</a:t>
            </a:r>
            <a:r>
              <a:rPr lang="en-US" sz="2000" dirty="0"/>
              <a:t> </a:t>
            </a:r>
            <a:r>
              <a:rPr lang="en-US" sz="2000" dirty="0" err="1"/>
              <a:t>Freundin</a:t>
            </a:r>
            <a:r>
              <a:rPr lang="en-US" sz="2000" dirty="0"/>
              <a:t> auf </a:t>
            </a:r>
            <a:r>
              <a:rPr lang="en-US" sz="2000" dirty="0" err="1"/>
              <a:t>einer</a:t>
            </a:r>
            <a:r>
              <a:rPr lang="en-US" sz="2000" dirty="0"/>
              <a:t> </a:t>
            </a:r>
            <a:r>
              <a:rPr lang="en-US" sz="2000" dirty="0" err="1"/>
              <a:t>Tupperparty</a:t>
            </a:r>
            <a:r>
              <a:rPr lang="en-US" sz="2000" dirty="0"/>
              <a:t> und </a:t>
            </a:r>
            <a:r>
              <a:rPr lang="en-US" sz="2000" dirty="0" err="1"/>
              <a:t>erkundigst</a:t>
            </a:r>
            <a:r>
              <a:rPr lang="en-US" sz="2000" dirty="0"/>
              <a:t> dich </a:t>
            </a:r>
            <a:r>
              <a:rPr lang="en-US" sz="2000" dirty="0" err="1"/>
              <a:t>nach</a:t>
            </a:r>
            <a:r>
              <a:rPr lang="en-US" sz="2000" dirty="0"/>
              <a:t> </a:t>
            </a:r>
            <a:r>
              <a:rPr lang="en-US" sz="2000" dirty="0" err="1"/>
              <a:t>ihrem</a:t>
            </a:r>
            <a:r>
              <a:rPr lang="en-US" sz="2000" dirty="0"/>
              <a:t> Baby.</a:t>
            </a:r>
          </a:p>
        </p:txBody>
      </p:sp>
      <p:sp>
        <p:nvSpPr>
          <p:cNvPr id="4" name="Plassholder for innhold 3">
            <a:extLst>
              <a:ext uri="{FF2B5EF4-FFF2-40B4-BE49-F238E27FC236}">
                <a16:creationId xmlns:a16="http://schemas.microsoft.com/office/drawing/2014/main" id="{70DECF89-DB10-432C-B9B1-10BD620F6676}"/>
              </a:ext>
            </a:extLst>
          </p:cNvPr>
          <p:cNvSpPr>
            <a:spLocks noGrp="1"/>
          </p:cNvSpPr>
          <p:nvPr>
            <p:ph sz="half" idx="2"/>
          </p:nvPr>
        </p:nvSpPr>
        <p:spPr>
          <a:xfrm>
            <a:off x="1964444" y="2052116"/>
            <a:ext cx="3319381" cy="3997828"/>
          </a:xfrm>
        </p:spPr>
        <p:txBody>
          <a:bodyPr vert="horz" lIns="91440" tIns="45720" rIns="91440" bIns="45720" rtlCol="0" anchor="ctr">
            <a:normAutofit fontScale="62500" lnSpcReduction="20000"/>
          </a:bodyPr>
          <a:lstStyle/>
          <a:p>
            <a:r>
              <a:rPr lang="en-US" sz="1800" dirty="0" err="1"/>
              <a:t>Spielt</a:t>
            </a:r>
            <a:r>
              <a:rPr lang="en-US" sz="1800" dirty="0"/>
              <a:t> das </a:t>
            </a:r>
            <a:r>
              <a:rPr lang="en-US" sz="1800" dirty="0" err="1"/>
              <a:t>Gespräch</a:t>
            </a:r>
            <a:r>
              <a:rPr lang="en-US" sz="1800" dirty="0"/>
              <a:t>.</a:t>
            </a:r>
          </a:p>
          <a:p>
            <a:r>
              <a:rPr lang="en-US" sz="1800" dirty="0" err="1"/>
              <a:t>Benutzt</a:t>
            </a:r>
            <a:r>
              <a:rPr lang="en-US" sz="1800" dirty="0"/>
              <a:t> </a:t>
            </a:r>
            <a:r>
              <a:rPr lang="en-US" sz="1800" dirty="0" err="1"/>
              <a:t>Redemittel</a:t>
            </a:r>
            <a:r>
              <a:rPr lang="en-US" sz="1800" dirty="0"/>
              <a:t>, um </a:t>
            </a:r>
            <a:r>
              <a:rPr lang="en-US" sz="1800" dirty="0" err="1"/>
              <a:t>euch</a:t>
            </a:r>
            <a:r>
              <a:rPr lang="en-US" sz="1800" dirty="0"/>
              <a:t> </a:t>
            </a:r>
            <a:r>
              <a:rPr lang="en-US" sz="1800" dirty="0" err="1"/>
              <a:t>zu</a:t>
            </a:r>
            <a:r>
              <a:rPr lang="en-US" sz="1800" dirty="0"/>
              <a:t> </a:t>
            </a:r>
            <a:r>
              <a:rPr lang="en-US" sz="1800" dirty="0" err="1"/>
              <a:t>begrüssen</a:t>
            </a:r>
            <a:endParaRPr lang="en-US" sz="1800" dirty="0"/>
          </a:p>
          <a:p>
            <a:r>
              <a:rPr lang="en-US" sz="1800" dirty="0" err="1"/>
              <a:t>Nach</a:t>
            </a:r>
            <a:r>
              <a:rPr lang="en-US" sz="1800" dirty="0"/>
              <a:t> dem </a:t>
            </a:r>
            <a:r>
              <a:rPr lang="en-US" sz="1800" dirty="0" err="1"/>
              <a:t>Befinden</a:t>
            </a:r>
            <a:r>
              <a:rPr lang="en-US" sz="1800" dirty="0"/>
              <a:t> </a:t>
            </a:r>
            <a:r>
              <a:rPr lang="en-US" sz="1800" dirty="0" err="1"/>
              <a:t>zu</a:t>
            </a:r>
            <a:r>
              <a:rPr lang="en-US" sz="1800" dirty="0"/>
              <a:t> </a:t>
            </a:r>
            <a:r>
              <a:rPr lang="en-US" sz="1800" dirty="0" err="1"/>
              <a:t>fragen</a:t>
            </a:r>
            <a:endParaRPr lang="en-US" sz="1800" dirty="0"/>
          </a:p>
          <a:p>
            <a:r>
              <a:rPr lang="en-US" sz="1800" dirty="0" err="1"/>
              <a:t>Euch</a:t>
            </a:r>
            <a:r>
              <a:rPr lang="en-US" sz="1800" dirty="0"/>
              <a:t> </a:t>
            </a:r>
            <a:r>
              <a:rPr lang="en-US" sz="1800" dirty="0" err="1"/>
              <a:t>zu</a:t>
            </a:r>
            <a:r>
              <a:rPr lang="en-US" sz="1800" dirty="0"/>
              <a:t> </a:t>
            </a:r>
            <a:r>
              <a:rPr lang="en-US" sz="1800" dirty="0" err="1"/>
              <a:t>erkundigen</a:t>
            </a:r>
            <a:r>
              <a:rPr lang="en-US" sz="1800" dirty="0"/>
              <a:t>,</a:t>
            </a:r>
          </a:p>
          <a:p>
            <a:r>
              <a:rPr lang="en-US" sz="1800" dirty="0" err="1"/>
              <a:t>ob</a:t>
            </a:r>
            <a:r>
              <a:rPr lang="en-US" sz="1800" dirty="0"/>
              <a:t> das </a:t>
            </a:r>
            <a:r>
              <a:rPr lang="en-US" sz="1800" dirty="0" err="1"/>
              <a:t>Kleine</a:t>
            </a:r>
            <a:r>
              <a:rPr lang="en-US" sz="1800" dirty="0"/>
              <a:t> gut/</a:t>
            </a:r>
            <a:r>
              <a:rPr lang="en-US" sz="1800" dirty="0" err="1"/>
              <a:t>viel</a:t>
            </a:r>
            <a:r>
              <a:rPr lang="en-US" sz="1800" dirty="0"/>
              <a:t> </a:t>
            </a:r>
            <a:r>
              <a:rPr lang="en-US" sz="1800" dirty="0" err="1"/>
              <a:t>schläft</a:t>
            </a:r>
            <a:r>
              <a:rPr lang="en-US" sz="1800" dirty="0"/>
              <a:t>/</a:t>
            </a:r>
            <a:r>
              <a:rPr lang="en-US" sz="1800" dirty="0" err="1"/>
              <a:t>isst</a:t>
            </a:r>
            <a:r>
              <a:rPr lang="en-US" sz="1800" dirty="0"/>
              <a:t>/</a:t>
            </a:r>
            <a:r>
              <a:rPr lang="en-US" sz="1800" dirty="0" err="1"/>
              <a:t>viel</a:t>
            </a:r>
            <a:r>
              <a:rPr lang="en-US" sz="1800" dirty="0"/>
              <a:t> </a:t>
            </a:r>
            <a:r>
              <a:rPr lang="en-US" sz="1800" dirty="0" err="1"/>
              <a:t>schreit</a:t>
            </a:r>
            <a:r>
              <a:rPr lang="en-US" sz="1800" dirty="0"/>
              <a:t>/</a:t>
            </a:r>
            <a:r>
              <a:rPr lang="en-US" sz="1800" dirty="0" err="1"/>
              <a:t>weint</a:t>
            </a:r>
            <a:r>
              <a:rPr lang="en-US" sz="1800" dirty="0"/>
              <a:t>/</a:t>
            </a:r>
            <a:r>
              <a:rPr lang="en-US" sz="1800" dirty="0" err="1"/>
              <a:t>lächelt</a:t>
            </a:r>
            <a:r>
              <a:rPr lang="en-US" sz="1800" dirty="0"/>
              <a:t>/</a:t>
            </a:r>
          </a:p>
          <a:p>
            <a:r>
              <a:rPr lang="en-US" sz="1800" dirty="0" err="1"/>
              <a:t>Wieviel</a:t>
            </a:r>
            <a:r>
              <a:rPr lang="en-US" sz="1800" dirty="0"/>
              <a:t> es </a:t>
            </a:r>
            <a:r>
              <a:rPr lang="en-US" sz="1800" dirty="0" err="1"/>
              <a:t>wiegt</a:t>
            </a:r>
            <a:endParaRPr lang="en-US" sz="1800" dirty="0"/>
          </a:p>
          <a:p>
            <a:r>
              <a:rPr lang="en-US" sz="1800" dirty="0"/>
              <a:t>Wie oft es </a:t>
            </a:r>
            <a:r>
              <a:rPr lang="en-US" sz="1800" dirty="0" err="1"/>
              <a:t>gefüttert</a:t>
            </a:r>
            <a:r>
              <a:rPr lang="en-US" sz="1800" dirty="0"/>
              <a:t> </a:t>
            </a:r>
            <a:r>
              <a:rPr lang="en-US" sz="1800" dirty="0" err="1"/>
              <a:t>wird</a:t>
            </a:r>
            <a:endParaRPr lang="en-US" sz="1800" dirty="0"/>
          </a:p>
          <a:p>
            <a:r>
              <a:rPr lang="en-US" sz="1800" dirty="0"/>
              <a:t>Wie es </a:t>
            </a:r>
            <a:r>
              <a:rPr lang="en-US" sz="1800" dirty="0" err="1"/>
              <a:t>getröstet</a:t>
            </a:r>
            <a:r>
              <a:rPr lang="en-US" sz="1800" dirty="0"/>
              <a:t> </a:t>
            </a:r>
            <a:r>
              <a:rPr lang="en-US" sz="1800" dirty="0" err="1"/>
              <a:t>wird</a:t>
            </a:r>
            <a:r>
              <a:rPr lang="en-US" sz="1800" dirty="0"/>
              <a:t> </a:t>
            </a:r>
          </a:p>
          <a:p>
            <a:r>
              <a:rPr lang="en-US" sz="1800" dirty="0"/>
              <a:t>AUFGABE: Lest die </a:t>
            </a:r>
            <a:r>
              <a:rPr lang="en-US" sz="1800" dirty="0" err="1"/>
              <a:t>Beschriftungen</a:t>
            </a:r>
            <a:r>
              <a:rPr lang="en-US" sz="1800" dirty="0"/>
              <a:t> </a:t>
            </a:r>
            <a:r>
              <a:rPr lang="en-US" sz="1800" dirty="0" err="1"/>
              <a:t>zum</a:t>
            </a:r>
            <a:r>
              <a:rPr lang="en-US" sz="1800" dirty="0"/>
              <a:t> </a:t>
            </a:r>
            <a:r>
              <a:rPr lang="en-US" sz="1800" dirty="0" err="1"/>
              <a:t>Sonnenkind</a:t>
            </a:r>
            <a:r>
              <a:rPr lang="en-US" sz="1800" dirty="0"/>
              <a:t> </a:t>
            </a:r>
            <a:r>
              <a:rPr lang="en-US" sz="1800" dirty="0" err="1"/>
              <a:t>durch</a:t>
            </a:r>
            <a:r>
              <a:rPr lang="en-US" sz="1800" dirty="0"/>
              <a:t>. </a:t>
            </a:r>
            <a:r>
              <a:rPr lang="en-US" sz="1800" dirty="0" err="1"/>
              <a:t>Checkt</a:t>
            </a:r>
            <a:r>
              <a:rPr lang="en-US" sz="1800" dirty="0"/>
              <a:t> </a:t>
            </a:r>
            <a:r>
              <a:rPr lang="en-US" sz="1800" dirty="0" err="1"/>
              <a:t>unbekannte</a:t>
            </a:r>
            <a:r>
              <a:rPr lang="en-US" sz="1800" dirty="0"/>
              <a:t> </a:t>
            </a:r>
            <a:r>
              <a:rPr lang="en-US" sz="1800" dirty="0" err="1"/>
              <a:t>Wörter</a:t>
            </a:r>
            <a:r>
              <a:rPr lang="en-US" sz="1800" dirty="0"/>
              <a:t>.</a:t>
            </a:r>
          </a:p>
          <a:p>
            <a:endParaRPr lang="en-US" sz="1800" dirty="0"/>
          </a:p>
        </p:txBody>
      </p:sp>
      <p:pic>
        <p:nvPicPr>
          <p:cNvPr id="6" name="Plassholder for innhold 5">
            <a:extLst>
              <a:ext uri="{FF2B5EF4-FFF2-40B4-BE49-F238E27FC236}">
                <a16:creationId xmlns:a16="http://schemas.microsoft.com/office/drawing/2014/main" id="{6A87F7D0-D8D4-41A4-9DC9-18C32C1304E7}"/>
              </a:ext>
            </a:extLst>
          </p:cNvPr>
          <p:cNvPicPr>
            <a:picLocks noGrp="1" noChangeAspect="1"/>
          </p:cNvPicPr>
          <p:nvPr>
            <p:ph sz="half" idx="1"/>
          </p:nvPr>
        </p:nvPicPr>
        <p:blipFill rotWithShape="1">
          <a:blip r:embed="rId5"/>
          <a:srcRect l="2652" r="88"/>
          <a:stretch/>
        </p:blipFill>
        <p:spPr>
          <a:xfrm rot="5400000">
            <a:off x="5311731" y="785038"/>
            <a:ext cx="6858000" cy="5288377"/>
          </a:xfrm>
          <a:prstGeom prst="rect">
            <a:avLst/>
          </a:prstGeom>
          <a:ln w="12700">
            <a:solidFill>
              <a:schemeClr val="tx1"/>
            </a:solidFill>
          </a:ln>
        </p:spPr>
      </p:pic>
      <p:sp>
        <p:nvSpPr>
          <p:cNvPr id="37" name="Rectangle 36">
            <a:extLst>
              <a:ext uri="{FF2B5EF4-FFF2-40B4-BE49-F238E27FC236}">
                <a16:creationId xmlns:a16="http://schemas.microsoft.com/office/drawing/2014/main" id="{31E37FC9-ED36-42CE-9877-9EAB50FA8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F6A5C433-AAC3-4DB1-9F8F-E2BF64737ECF}"/>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243902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9"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0"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46" name="Rectangle 24">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6">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8">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30">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989A190-5354-46A2-81E3-313859817045}"/>
              </a:ext>
            </a:extLst>
          </p:cNvPr>
          <p:cNvSpPr>
            <a:spLocks noGrp="1"/>
          </p:cNvSpPr>
          <p:nvPr>
            <p:ph type="title"/>
          </p:nvPr>
        </p:nvSpPr>
        <p:spPr>
          <a:xfrm>
            <a:off x="1974738" y="808056"/>
            <a:ext cx="4986954" cy="1077229"/>
          </a:xfrm>
        </p:spPr>
        <p:txBody>
          <a:bodyPr vert="horz" lIns="91440" tIns="45720" rIns="91440" bIns="45720" rtlCol="0" anchor="t">
            <a:normAutofit fontScale="90000"/>
          </a:bodyPr>
          <a:lstStyle/>
          <a:p>
            <a:pPr algn="l"/>
            <a:r>
              <a:rPr lang="en-US" dirty="0"/>
              <a:t>Aufgabe:</a:t>
            </a:r>
            <a:br>
              <a:rPr lang="en-US" dirty="0"/>
            </a:br>
            <a:r>
              <a:rPr lang="en-US" dirty="0" err="1"/>
              <a:t>Sieh</a:t>
            </a:r>
            <a:r>
              <a:rPr lang="en-US" dirty="0"/>
              <a:t> </a:t>
            </a:r>
            <a:r>
              <a:rPr lang="en-US" dirty="0" err="1"/>
              <a:t>dir</a:t>
            </a:r>
            <a:r>
              <a:rPr lang="en-US" dirty="0"/>
              <a:t> das </a:t>
            </a:r>
            <a:r>
              <a:rPr lang="en-US" dirty="0" err="1"/>
              <a:t>Coverfoto</a:t>
            </a:r>
            <a:r>
              <a:rPr lang="en-US" dirty="0"/>
              <a:t> an.</a:t>
            </a:r>
          </a:p>
        </p:txBody>
      </p:sp>
      <p:sp>
        <p:nvSpPr>
          <p:cNvPr id="4" name="Plassholder for innhold 3">
            <a:extLst>
              <a:ext uri="{FF2B5EF4-FFF2-40B4-BE49-F238E27FC236}">
                <a16:creationId xmlns:a16="http://schemas.microsoft.com/office/drawing/2014/main" id="{5111AEE9-86EA-4B64-93DB-FF6A20337832}"/>
              </a:ext>
            </a:extLst>
          </p:cNvPr>
          <p:cNvSpPr>
            <a:spLocks noGrp="1"/>
          </p:cNvSpPr>
          <p:nvPr>
            <p:ph sz="half" idx="2"/>
          </p:nvPr>
        </p:nvSpPr>
        <p:spPr>
          <a:xfrm>
            <a:off x="1974739" y="2052116"/>
            <a:ext cx="4901548" cy="3997828"/>
          </a:xfrm>
        </p:spPr>
        <p:txBody>
          <a:bodyPr vert="horz" lIns="91440" tIns="45720" rIns="91440" bIns="45720" rtlCol="0" anchor="ctr">
            <a:normAutofit/>
          </a:bodyPr>
          <a:lstStyle/>
          <a:p>
            <a:r>
              <a:rPr lang="en-US" sz="1800" dirty="0"/>
              <a:t>Was </a:t>
            </a:r>
            <a:r>
              <a:rPr lang="en-US" sz="1800" dirty="0" err="1"/>
              <a:t>macht</a:t>
            </a:r>
            <a:r>
              <a:rPr lang="en-US" sz="1800" dirty="0"/>
              <a:t> die Person auf dem Bild?</a:t>
            </a:r>
          </a:p>
          <a:p>
            <a:r>
              <a:rPr lang="en-US" sz="1800" dirty="0" err="1"/>
              <a:t>Schreibe</a:t>
            </a:r>
            <a:r>
              <a:rPr lang="en-US" sz="1800" dirty="0"/>
              <a:t> </a:t>
            </a:r>
            <a:r>
              <a:rPr lang="en-US" sz="1800" dirty="0" err="1"/>
              <a:t>einen</a:t>
            </a:r>
            <a:r>
              <a:rPr lang="en-US" sz="1800" dirty="0"/>
              <a:t> </a:t>
            </a:r>
            <a:r>
              <a:rPr lang="en-US" sz="1800" dirty="0" err="1"/>
              <a:t>Satz</a:t>
            </a:r>
            <a:r>
              <a:rPr lang="en-US" sz="1800" dirty="0"/>
              <a:t> </a:t>
            </a:r>
            <a:r>
              <a:rPr lang="en-US" sz="1800" dirty="0" err="1"/>
              <a:t>dazu</a:t>
            </a:r>
            <a:r>
              <a:rPr lang="en-US" sz="1800" dirty="0"/>
              <a:t>.</a:t>
            </a:r>
          </a:p>
          <a:p>
            <a:r>
              <a:rPr lang="en-US" sz="1800" dirty="0"/>
              <a:t>Wie </a:t>
            </a:r>
            <a:r>
              <a:rPr lang="en-US" sz="1800" dirty="0" err="1"/>
              <a:t>ist</a:t>
            </a:r>
            <a:r>
              <a:rPr lang="en-US" sz="1800" dirty="0"/>
              <a:t> </a:t>
            </a:r>
            <a:r>
              <a:rPr lang="en-US" sz="1800" dirty="0" err="1"/>
              <a:t>ihr</a:t>
            </a:r>
            <a:r>
              <a:rPr lang="en-US" sz="1800" dirty="0"/>
              <a:t> </a:t>
            </a:r>
            <a:r>
              <a:rPr lang="en-US" sz="1800" dirty="0" err="1"/>
              <a:t>Gesichtsausdruck</a:t>
            </a:r>
            <a:r>
              <a:rPr lang="en-US" sz="1800" dirty="0"/>
              <a:t>?</a:t>
            </a:r>
          </a:p>
          <a:p>
            <a:r>
              <a:rPr lang="en-US" sz="1800" dirty="0" err="1"/>
              <a:t>Schreibe</a:t>
            </a:r>
            <a:r>
              <a:rPr lang="en-US" sz="1800" dirty="0"/>
              <a:t> </a:t>
            </a:r>
            <a:r>
              <a:rPr lang="en-US" sz="1800" dirty="0" err="1"/>
              <a:t>einen</a:t>
            </a:r>
            <a:r>
              <a:rPr lang="en-US" sz="1800" dirty="0"/>
              <a:t> </a:t>
            </a:r>
            <a:r>
              <a:rPr lang="en-US" sz="1800" dirty="0" err="1"/>
              <a:t>weiteren</a:t>
            </a:r>
            <a:r>
              <a:rPr lang="en-US" sz="1800" dirty="0"/>
              <a:t> </a:t>
            </a:r>
            <a:r>
              <a:rPr lang="en-US" sz="1800" dirty="0" err="1"/>
              <a:t>Satz</a:t>
            </a:r>
            <a:r>
              <a:rPr lang="en-US" sz="1800" dirty="0"/>
              <a:t> </a:t>
            </a:r>
            <a:r>
              <a:rPr lang="en-US" sz="1800" dirty="0" err="1"/>
              <a:t>dazu</a:t>
            </a:r>
            <a:r>
              <a:rPr lang="en-US" sz="1800" dirty="0"/>
              <a:t>.</a:t>
            </a:r>
          </a:p>
          <a:p>
            <a:r>
              <a:rPr lang="en-US" sz="1800" dirty="0" err="1"/>
              <a:t>Vergleiche</a:t>
            </a:r>
            <a:r>
              <a:rPr lang="en-US" sz="1800" dirty="0"/>
              <a:t> </a:t>
            </a:r>
            <a:r>
              <a:rPr lang="en-US" sz="1800" dirty="0" err="1"/>
              <a:t>mit</a:t>
            </a:r>
            <a:r>
              <a:rPr lang="en-US" sz="1800" dirty="0"/>
              <a:t> </a:t>
            </a:r>
            <a:r>
              <a:rPr lang="en-US" sz="1800" dirty="0" err="1"/>
              <a:t>deinem</a:t>
            </a:r>
            <a:r>
              <a:rPr lang="en-US" sz="1800" dirty="0"/>
              <a:t> </a:t>
            </a:r>
            <a:r>
              <a:rPr lang="en-US" sz="1800" dirty="0" err="1"/>
              <a:t>Mitschüler</a:t>
            </a:r>
            <a:r>
              <a:rPr lang="en-US" sz="1800" dirty="0"/>
              <a:t>.</a:t>
            </a:r>
          </a:p>
          <a:p>
            <a:endParaRPr lang="en-US" sz="1800" dirty="0"/>
          </a:p>
        </p:txBody>
      </p:sp>
      <p:sp>
        <p:nvSpPr>
          <p:cNvPr id="50" name="Rectangle 32">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ssholder for innhold 5" descr="Et bilde som inneholder tekst&#10;&#10;Automatisk generert beskrivelse">
            <a:extLst>
              <a:ext uri="{FF2B5EF4-FFF2-40B4-BE49-F238E27FC236}">
                <a16:creationId xmlns:a16="http://schemas.microsoft.com/office/drawing/2014/main" id="{DB1D9E05-22F5-4DB2-97C5-08DAA90E3149}"/>
              </a:ext>
            </a:extLst>
          </p:cNvPr>
          <p:cNvPicPr>
            <a:picLocks noGrp="1" noChangeAspect="1"/>
          </p:cNvPicPr>
          <p:nvPr>
            <p:ph sz="half" idx="1"/>
          </p:nvPr>
        </p:nvPicPr>
        <p:blipFill rotWithShape="1">
          <a:blip r:embed="rId5"/>
          <a:srcRect l="21761" r="10331" b="-1"/>
          <a:stretch/>
        </p:blipFill>
        <p:spPr>
          <a:xfrm>
            <a:off x="7534656" y="227"/>
            <a:ext cx="4657039" cy="6858000"/>
          </a:xfrm>
          <a:prstGeom prst="rect">
            <a:avLst/>
          </a:prstGeom>
        </p:spPr>
      </p:pic>
      <p:pic>
        <p:nvPicPr>
          <p:cNvPr id="51" name="Picture 34">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
        <p:nvSpPr>
          <p:cNvPr id="3" name="Plassholder for bunntekst 2">
            <a:extLst>
              <a:ext uri="{FF2B5EF4-FFF2-40B4-BE49-F238E27FC236}">
                <a16:creationId xmlns:a16="http://schemas.microsoft.com/office/drawing/2014/main" id="{CA9F33EE-6630-4A36-9534-D366CBBE5C0B}"/>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074216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C29082-626A-4E80-8292-B6336B4EA9B2}"/>
              </a:ext>
            </a:extLst>
          </p:cNvPr>
          <p:cNvSpPr>
            <a:spLocks noGrp="1"/>
          </p:cNvSpPr>
          <p:nvPr>
            <p:ph type="title"/>
          </p:nvPr>
        </p:nvSpPr>
        <p:spPr/>
        <p:txBody>
          <a:bodyPr>
            <a:normAutofit fontScale="90000"/>
          </a:bodyPr>
          <a:lstStyle/>
          <a:p>
            <a:pPr algn="l"/>
            <a:r>
              <a:rPr lang="nb-NO" sz="2000" b="1" dirty="0" err="1"/>
              <a:t>Aufgabe</a:t>
            </a:r>
            <a:r>
              <a:rPr lang="nb-NO" sz="2000" b="1" dirty="0"/>
              <a:t>:</a:t>
            </a:r>
            <a:r>
              <a:rPr lang="nb-NO" dirty="0"/>
              <a:t> </a:t>
            </a:r>
            <a:br>
              <a:rPr lang="nb-NO" dirty="0"/>
            </a:br>
            <a:r>
              <a:rPr lang="nb-NO" sz="1600" dirty="0" err="1"/>
              <a:t>Recherchiert</a:t>
            </a:r>
            <a:r>
              <a:rPr lang="nb-NO" sz="1600" dirty="0"/>
              <a:t>: </a:t>
            </a:r>
            <a:r>
              <a:rPr lang="nb-NO" sz="1600" dirty="0" err="1"/>
              <a:t>Wo</a:t>
            </a:r>
            <a:r>
              <a:rPr lang="nb-NO" sz="1600" dirty="0"/>
              <a:t> </a:t>
            </a:r>
            <a:r>
              <a:rPr lang="nb-NO" sz="1600" dirty="0" err="1"/>
              <a:t>liegt</a:t>
            </a:r>
            <a:r>
              <a:rPr lang="nb-NO" sz="1600" dirty="0"/>
              <a:t> Königsberg? Wie hei</a:t>
            </a:r>
            <a:r>
              <a:rPr lang="el-GR" sz="1600" dirty="0"/>
              <a:t>β</a:t>
            </a:r>
            <a:r>
              <a:rPr lang="nb-NO" sz="1600" dirty="0"/>
              <a:t>t die Stadt </a:t>
            </a:r>
            <a:r>
              <a:rPr lang="nb-NO" sz="1600" dirty="0" err="1"/>
              <a:t>heute</a:t>
            </a:r>
            <a:r>
              <a:rPr lang="nb-NO" sz="1600" dirty="0"/>
              <a:t>? </a:t>
            </a:r>
            <a:r>
              <a:rPr lang="nb-NO" sz="1600" dirty="0" err="1"/>
              <a:t>Welcher</a:t>
            </a:r>
            <a:r>
              <a:rPr lang="nb-NO" sz="1600" dirty="0"/>
              <a:t> </a:t>
            </a:r>
            <a:r>
              <a:rPr lang="nb-NO" sz="1600" dirty="0" err="1"/>
              <a:t>Denker</a:t>
            </a:r>
            <a:r>
              <a:rPr lang="nb-NO" sz="1600" dirty="0"/>
              <a:t> </a:t>
            </a:r>
            <a:r>
              <a:rPr lang="nb-NO" sz="1600" dirty="0" err="1"/>
              <a:t>kommt</a:t>
            </a:r>
            <a:r>
              <a:rPr lang="nb-NO" sz="1600" dirty="0"/>
              <a:t> aus </a:t>
            </a:r>
            <a:r>
              <a:rPr lang="nb-NO" sz="1600" dirty="0" err="1"/>
              <a:t>dieser</a:t>
            </a:r>
            <a:r>
              <a:rPr lang="nb-NO" sz="1600" dirty="0"/>
              <a:t> Stadt? </a:t>
            </a:r>
            <a:r>
              <a:rPr lang="nb-NO" sz="1600" dirty="0" err="1"/>
              <a:t>Notiert</a:t>
            </a:r>
            <a:r>
              <a:rPr lang="nb-NO" sz="1600" dirty="0"/>
              <a:t> </a:t>
            </a:r>
            <a:r>
              <a:rPr lang="nb-NO" sz="1600" dirty="0" err="1"/>
              <a:t>diese</a:t>
            </a:r>
            <a:r>
              <a:rPr lang="nb-NO" sz="1600" dirty="0"/>
              <a:t> </a:t>
            </a:r>
            <a:r>
              <a:rPr lang="nb-NO" sz="1600" dirty="0" err="1"/>
              <a:t>Antworten</a:t>
            </a:r>
            <a:r>
              <a:rPr lang="nb-NO" sz="1600" dirty="0"/>
              <a:t>. </a:t>
            </a:r>
            <a:r>
              <a:rPr lang="nb-NO" sz="1600" dirty="0" err="1"/>
              <a:t>Welche</a:t>
            </a:r>
            <a:r>
              <a:rPr lang="nb-NO" sz="1600" dirty="0"/>
              <a:t> </a:t>
            </a:r>
            <a:r>
              <a:rPr lang="nb-NO" sz="1600" dirty="0" err="1"/>
              <a:t>Lieblingsbeschäftigung</a:t>
            </a:r>
            <a:r>
              <a:rPr lang="nb-NO" sz="1600" dirty="0"/>
              <a:t> hat Hannah </a:t>
            </a:r>
            <a:r>
              <a:rPr lang="nb-NO" sz="1600" dirty="0" err="1"/>
              <a:t>Ahrendt</a:t>
            </a:r>
            <a:r>
              <a:rPr lang="nb-NO" sz="1600" dirty="0"/>
              <a:t> als Kind? </a:t>
            </a:r>
            <a:r>
              <a:rPr lang="nb-NO" sz="1600" dirty="0" err="1"/>
              <a:t>Habt</a:t>
            </a:r>
            <a:r>
              <a:rPr lang="nb-NO" sz="1600" dirty="0"/>
              <a:t> </a:t>
            </a:r>
            <a:r>
              <a:rPr lang="nb-NO" sz="1600" dirty="0" err="1"/>
              <a:t>ihr</a:t>
            </a:r>
            <a:r>
              <a:rPr lang="nb-NO" sz="1600" dirty="0"/>
              <a:t> ein </a:t>
            </a:r>
            <a:r>
              <a:rPr lang="nb-NO" sz="1600" dirty="0" err="1"/>
              <a:t>anderes</a:t>
            </a:r>
            <a:r>
              <a:rPr lang="nb-NO" sz="1600" dirty="0"/>
              <a:t> </a:t>
            </a:r>
            <a:r>
              <a:rPr lang="nb-NO" sz="1600" dirty="0" err="1"/>
              <a:t>Wort</a:t>
            </a:r>
            <a:r>
              <a:rPr lang="nb-NO" sz="1600" dirty="0"/>
              <a:t> für «</a:t>
            </a:r>
            <a:r>
              <a:rPr lang="nb-NO" sz="1600" dirty="0" err="1"/>
              <a:t>Nachdenken</a:t>
            </a:r>
            <a:r>
              <a:rPr lang="nb-NO" sz="1600" dirty="0"/>
              <a:t>»? </a:t>
            </a:r>
            <a:r>
              <a:rPr lang="nb-NO" sz="1600" dirty="0" err="1"/>
              <a:t>Beschreibt</a:t>
            </a:r>
            <a:r>
              <a:rPr lang="nb-NO" sz="1600" dirty="0"/>
              <a:t> </a:t>
            </a:r>
            <a:r>
              <a:rPr lang="nb-NO" sz="1600" dirty="0" err="1"/>
              <a:t>ihr</a:t>
            </a:r>
            <a:r>
              <a:rPr lang="nb-NO" sz="1600" dirty="0"/>
              <a:t> Zimmer.</a:t>
            </a:r>
          </a:p>
        </p:txBody>
      </p:sp>
      <p:pic>
        <p:nvPicPr>
          <p:cNvPr id="11" name="Plassholder for innhold 10" descr="Et bilde som inneholder bord, tegning&#10;&#10;Automatisk generert beskrivelse">
            <a:extLst>
              <a:ext uri="{FF2B5EF4-FFF2-40B4-BE49-F238E27FC236}">
                <a16:creationId xmlns:a16="http://schemas.microsoft.com/office/drawing/2014/main" id="{0D55B0A7-AC35-4312-AA56-D0B4300F3F0E}"/>
              </a:ext>
            </a:extLst>
          </p:cNvPr>
          <p:cNvPicPr>
            <a:picLocks noGrp="1" noChangeAspect="1"/>
          </p:cNvPicPr>
          <p:nvPr>
            <p:ph idx="1"/>
          </p:nvPr>
        </p:nvPicPr>
        <p:blipFill>
          <a:blip r:embed="rId2"/>
          <a:stretch>
            <a:fillRect/>
          </a:stretch>
        </p:blipFill>
        <p:spPr>
          <a:xfrm>
            <a:off x="3433086" y="2052638"/>
            <a:ext cx="6476765" cy="3997325"/>
          </a:xfrm>
        </p:spPr>
      </p:pic>
      <p:sp>
        <p:nvSpPr>
          <p:cNvPr id="3" name="Plassholder for bunntekst 2">
            <a:extLst>
              <a:ext uri="{FF2B5EF4-FFF2-40B4-BE49-F238E27FC236}">
                <a16:creationId xmlns:a16="http://schemas.microsoft.com/office/drawing/2014/main" id="{68086708-ED65-4BBF-B856-FB0AD70F847E}"/>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4072496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D72310-89EC-4F12-A5B3-9BEDDA0A6943}"/>
              </a:ext>
            </a:extLst>
          </p:cNvPr>
          <p:cNvSpPr>
            <a:spLocks noGrp="1"/>
          </p:cNvSpPr>
          <p:nvPr>
            <p:ph type="title"/>
          </p:nvPr>
        </p:nvSpPr>
        <p:spPr/>
        <p:txBody>
          <a:bodyPr>
            <a:noAutofit/>
          </a:bodyPr>
          <a:lstStyle/>
          <a:p>
            <a:pPr algn="l"/>
            <a:endParaRPr lang="nb-NO" sz="2000" dirty="0"/>
          </a:p>
        </p:txBody>
      </p:sp>
      <p:sp>
        <p:nvSpPr>
          <p:cNvPr id="3" name="Plassholder for innhold 2">
            <a:extLst>
              <a:ext uri="{FF2B5EF4-FFF2-40B4-BE49-F238E27FC236}">
                <a16:creationId xmlns:a16="http://schemas.microsoft.com/office/drawing/2014/main" id="{4F73D468-6174-4E77-8465-44BD090123E0}"/>
              </a:ext>
            </a:extLst>
          </p:cNvPr>
          <p:cNvSpPr>
            <a:spLocks noGrp="1"/>
          </p:cNvSpPr>
          <p:nvPr>
            <p:ph idx="1"/>
          </p:nvPr>
        </p:nvSpPr>
        <p:spPr/>
        <p:txBody>
          <a:bodyPr>
            <a:normAutofit fontScale="55000" lnSpcReduction="20000"/>
          </a:bodyPr>
          <a:lstStyle/>
          <a:p>
            <a:r>
              <a:rPr lang="de-DE" dirty="0">
                <a:hlinkClick r:id="rId2"/>
              </a:rPr>
              <a:t>Hannah Arendt Kinderbuch - Buchvorstellung / Rezension - Bing video</a:t>
            </a:r>
            <a:r>
              <a:rPr lang="de-DE" dirty="0"/>
              <a:t> </a:t>
            </a:r>
          </a:p>
          <a:p>
            <a:endParaRPr lang="de-DE" dirty="0"/>
          </a:p>
          <a:p>
            <a:endParaRPr lang="de-DE" dirty="0"/>
          </a:p>
          <a:p>
            <a:r>
              <a:rPr lang="nb-NO" sz="2000" dirty="0" err="1"/>
              <a:t>Aufgabe</a:t>
            </a:r>
            <a:r>
              <a:rPr lang="nb-NO" sz="2000" dirty="0"/>
              <a:t>: Du </a:t>
            </a:r>
            <a:r>
              <a:rPr lang="nb-NO" sz="2000" dirty="0" err="1"/>
              <a:t>klickst</a:t>
            </a:r>
            <a:r>
              <a:rPr lang="nb-NO" sz="2000" dirty="0"/>
              <a:t> </a:t>
            </a:r>
            <a:r>
              <a:rPr lang="nb-NO" sz="2000" dirty="0" err="1"/>
              <a:t>auf</a:t>
            </a:r>
            <a:r>
              <a:rPr lang="nb-NO" sz="2000" dirty="0"/>
              <a:t> den Link, </a:t>
            </a:r>
            <a:r>
              <a:rPr lang="nb-NO" sz="2000" dirty="0" err="1"/>
              <a:t>schaust</a:t>
            </a:r>
            <a:r>
              <a:rPr lang="nb-NO" sz="2000" dirty="0"/>
              <a:t> </a:t>
            </a:r>
            <a:r>
              <a:rPr lang="nb-NO" sz="2000" dirty="0" err="1"/>
              <a:t>dir</a:t>
            </a:r>
            <a:r>
              <a:rPr lang="nb-NO" sz="2000" dirty="0"/>
              <a:t> </a:t>
            </a:r>
            <a:r>
              <a:rPr lang="nb-NO" sz="2000" dirty="0" err="1"/>
              <a:t>das</a:t>
            </a:r>
            <a:r>
              <a:rPr lang="nb-NO" sz="2000" dirty="0"/>
              <a:t> </a:t>
            </a:r>
            <a:r>
              <a:rPr lang="nb-NO" sz="2000" dirty="0" err="1"/>
              <a:t>Kurzvideo</a:t>
            </a:r>
            <a:r>
              <a:rPr lang="nb-NO" sz="2000" dirty="0"/>
              <a:t> (</a:t>
            </a:r>
            <a:r>
              <a:rPr lang="nb-NO" sz="2000" dirty="0" err="1"/>
              <a:t>Buchrezension</a:t>
            </a:r>
            <a:r>
              <a:rPr lang="nb-NO" sz="2000" dirty="0"/>
              <a:t>) über </a:t>
            </a:r>
            <a:r>
              <a:rPr lang="nb-NO" sz="2000" dirty="0" err="1"/>
              <a:t>das</a:t>
            </a:r>
            <a:r>
              <a:rPr lang="nb-NO" sz="2000" dirty="0"/>
              <a:t> </a:t>
            </a:r>
            <a:r>
              <a:rPr lang="nb-NO" sz="2000" dirty="0" err="1"/>
              <a:t>Kinderbuch</a:t>
            </a:r>
            <a:r>
              <a:rPr lang="nb-NO" sz="2000" dirty="0"/>
              <a:t> über Hannah </a:t>
            </a:r>
            <a:r>
              <a:rPr lang="nb-NO" sz="2000" dirty="0" err="1"/>
              <a:t>Ahrendt</a:t>
            </a:r>
            <a:r>
              <a:rPr lang="nb-NO" sz="2000" dirty="0"/>
              <a:t> an und </a:t>
            </a:r>
            <a:r>
              <a:rPr lang="nb-NO" sz="2000" dirty="0" err="1"/>
              <a:t>notierst</a:t>
            </a:r>
            <a:r>
              <a:rPr lang="nb-NO" sz="2000" dirty="0"/>
              <a:t> </a:t>
            </a:r>
            <a:r>
              <a:rPr lang="nb-NO" sz="2000" dirty="0" err="1"/>
              <a:t>Stichworte</a:t>
            </a:r>
            <a:r>
              <a:rPr lang="nb-NO" sz="2000" dirty="0"/>
              <a:t> für einen </a:t>
            </a:r>
            <a:r>
              <a:rPr lang="nb-NO" sz="2000" dirty="0" err="1"/>
              <a:t>Kurzvortrag</a:t>
            </a:r>
            <a:r>
              <a:rPr lang="nb-NO" sz="2000" dirty="0"/>
              <a:t>. Halte den </a:t>
            </a:r>
            <a:r>
              <a:rPr lang="nb-NO" sz="2000" dirty="0" err="1"/>
              <a:t>Kurzvortrag</a:t>
            </a:r>
            <a:r>
              <a:rPr lang="nb-NO" sz="2000" dirty="0"/>
              <a:t> vor </a:t>
            </a:r>
            <a:r>
              <a:rPr lang="nb-NO" sz="2000" dirty="0" err="1"/>
              <a:t>deinem</a:t>
            </a:r>
            <a:r>
              <a:rPr lang="nb-NO" sz="2000" dirty="0"/>
              <a:t> </a:t>
            </a:r>
            <a:r>
              <a:rPr lang="nb-NO" sz="2000" dirty="0" err="1"/>
              <a:t>Mitschüler</a:t>
            </a:r>
            <a:r>
              <a:rPr lang="nb-NO" sz="2000" dirty="0"/>
              <a:t>.</a:t>
            </a:r>
            <a:endParaRPr lang="de-DE" dirty="0"/>
          </a:p>
          <a:p>
            <a:r>
              <a:rPr lang="de-DE" dirty="0"/>
              <a:t>Buchtitel:</a:t>
            </a:r>
          </a:p>
          <a:p>
            <a:r>
              <a:rPr lang="de-DE" dirty="0"/>
              <a:t>Seitenzahl:</a:t>
            </a:r>
          </a:p>
          <a:p>
            <a:r>
              <a:rPr lang="de-DE" dirty="0"/>
              <a:t>Preis:</a:t>
            </a:r>
          </a:p>
          <a:p>
            <a:r>
              <a:rPr lang="de-DE" dirty="0"/>
              <a:t>Altersgruppe der Leser:</a:t>
            </a:r>
          </a:p>
          <a:p>
            <a:r>
              <a:rPr lang="de-DE" dirty="0"/>
              <a:t>Was war für Hannah wichtig:</a:t>
            </a:r>
          </a:p>
          <a:p>
            <a:r>
              <a:rPr lang="de-DE" dirty="0"/>
              <a:t>Geschichtlicher Kontext:</a:t>
            </a:r>
          </a:p>
          <a:p>
            <a:endParaRPr lang="de-DE" dirty="0"/>
          </a:p>
          <a:p>
            <a:endParaRPr lang="de-DE" dirty="0"/>
          </a:p>
          <a:p>
            <a:endParaRPr lang="de-DE" dirty="0"/>
          </a:p>
          <a:p>
            <a:endParaRPr lang="de-DE" dirty="0"/>
          </a:p>
          <a:p>
            <a:endParaRPr lang="nb-NO" dirty="0"/>
          </a:p>
        </p:txBody>
      </p:sp>
      <p:sp>
        <p:nvSpPr>
          <p:cNvPr id="4" name="Plassholder for bunntekst 3">
            <a:extLst>
              <a:ext uri="{FF2B5EF4-FFF2-40B4-BE49-F238E27FC236}">
                <a16:creationId xmlns:a16="http://schemas.microsoft.com/office/drawing/2014/main" id="{54E8DE15-ABED-4134-A12D-72C231AB8ADC}"/>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661691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7" name="Rectangle 16">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TextBox 24">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7" name="Rectangle 26">
            <a:extLst>
              <a:ext uri="{FF2B5EF4-FFF2-40B4-BE49-F238E27FC236}">
                <a16:creationId xmlns:a16="http://schemas.microsoft.com/office/drawing/2014/main" id="{9B0F3308-12C4-4DD7-ABB4-D0DFAA3C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A24046D-AAB6-4470-AC22-6448D576E5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211A0A85-392D-49DA-B9EC-82262B3B96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73AFD74C-283C-45BD-885B-6E6635E4B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E3DE725-FEB0-422F-BDBA-A29C95768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058156-257B-4118-BA50-5869C8AF6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A38159EF-7AB6-4A4D-A64C-5DFE2763DE58}"/>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dirty="0" err="1"/>
              <a:t>Gavagai</a:t>
            </a:r>
            <a:r>
              <a:rPr lang="en-US" dirty="0"/>
              <a:t>?</a:t>
            </a:r>
            <a:br>
              <a:rPr lang="en-US" dirty="0"/>
            </a:br>
            <a:r>
              <a:rPr lang="en-US" sz="1800" dirty="0" err="1">
                <a:hlinkClick r:id="rId5"/>
              </a:rPr>
              <a:t>ein</a:t>
            </a:r>
            <a:r>
              <a:rPr lang="en-US" sz="1800" dirty="0">
                <a:hlinkClick r:id="rId5"/>
              </a:rPr>
              <a:t> Gedankenexperiment</a:t>
            </a:r>
            <a:endParaRPr lang="en-US" sz="1800" dirty="0"/>
          </a:p>
        </p:txBody>
      </p:sp>
      <p:sp>
        <p:nvSpPr>
          <p:cNvPr id="6" name="Plassholder for innhold 5">
            <a:extLst>
              <a:ext uri="{FF2B5EF4-FFF2-40B4-BE49-F238E27FC236}">
                <a16:creationId xmlns:a16="http://schemas.microsoft.com/office/drawing/2014/main" id="{0FDE0306-34CA-437B-9396-106006F7074F}"/>
              </a:ext>
            </a:extLst>
          </p:cNvPr>
          <p:cNvSpPr>
            <a:spLocks noGrp="1"/>
          </p:cNvSpPr>
          <p:nvPr>
            <p:ph sz="half" idx="2"/>
          </p:nvPr>
        </p:nvSpPr>
        <p:spPr>
          <a:xfrm>
            <a:off x="1975805" y="2052116"/>
            <a:ext cx="2658877" cy="3997828"/>
          </a:xfrm>
        </p:spPr>
        <p:txBody>
          <a:bodyPr vert="horz" lIns="91440" tIns="45720" rIns="91440" bIns="45720" rtlCol="0" anchor="ctr">
            <a:normAutofit/>
          </a:bodyPr>
          <a:lstStyle/>
          <a:p>
            <a:r>
              <a:rPr lang="en-US" sz="1600" dirty="0"/>
              <a:t>Aufgabe: </a:t>
            </a:r>
            <a:r>
              <a:rPr lang="en-US" sz="1600" dirty="0" err="1"/>
              <a:t>Schau</a:t>
            </a:r>
            <a:r>
              <a:rPr lang="en-US" sz="1600" dirty="0"/>
              <a:t> </a:t>
            </a:r>
            <a:r>
              <a:rPr lang="en-US" sz="1600" dirty="0" err="1"/>
              <a:t>dir</a:t>
            </a:r>
            <a:r>
              <a:rPr lang="en-US" sz="1600" dirty="0"/>
              <a:t> das </a:t>
            </a:r>
            <a:r>
              <a:rPr lang="en-US" sz="1600" dirty="0" err="1"/>
              <a:t>Kurzvideo</a:t>
            </a:r>
            <a:r>
              <a:rPr lang="en-US" sz="1600" dirty="0"/>
              <a:t> </a:t>
            </a:r>
            <a:r>
              <a:rPr lang="en-US" sz="1600" dirty="0" err="1"/>
              <a:t>zweimal</a:t>
            </a:r>
            <a:r>
              <a:rPr lang="en-US" sz="1600" dirty="0"/>
              <a:t> (</a:t>
            </a:r>
            <a:r>
              <a:rPr lang="en-US" sz="1600" dirty="0" err="1"/>
              <a:t>oder</a:t>
            </a:r>
            <a:r>
              <a:rPr lang="en-US" sz="1600" dirty="0"/>
              <a:t> </a:t>
            </a:r>
            <a:r>
              <a:rPr lang="en-US" sz="1600" dirty="0" err="1"/>
              <a:t>mehr</a:t>
            </a:r>
            <a:r>
              <a:rPr lang="en-US" sz="1600" dirty="0"/>
              <a:t>) an.</a:t>
            </a:r>
          </a:p>
          <a:p>
            <a:r>
              <a:rPr lang="en-US" sz="1600" dirty="0" err="1"/>
              <a:t>Notier</a:t>
            </a:r>
            <a:r>
              <a:rPr lang="en-US" sz="1600" dirty="0"/>
              <a:t> </a:t>
            </a:r>
            <a:r>
              <a:rPr lang="en-US" sz="1600" dirty="0" err="1"/>
              <a:t>im</a:t>
            </a:r>
            <a:r>
              <a:rPr lang="en-US" sz="1600" dirty="0"/>
              <a:t> Detail, </a:t>
            </a:r>
            <a:r>
              <a:rPr lang="en-US" sz="1600" dirty="0" err="1"/>
              <a:t>welche</a:t>
            </a:r>
            <a:r>
              <a:rPr lang="en-US" sz="1600" dirty="0"/>
              <a:t> </a:t>
            </a:r>
            <a:r>
              <a:rPr lang="en-US" sz="1600" dirty="0" err="1"/>
              <a:t>Methoden</a:t>
            </a:r>
            <a:r>
              <a:rPr lang="en-US" sz="1600" dirty="0"/>
              <a:t> die </a:t>
            </a:r>
            <a:r>
              <a:rPr lang="en-US" sz="1600" dirty="0" err="1"/>
              <a:t>Forscherin</a:t>
            </a:r>
            <a:r>
              <a:rPr lang="en-US" sz="1600" dirty="0"/>
              <a:t> </a:t>
            </a:r>
            <a:r>
              <a:rPr lang="en-US" sz="1600" dirty="0" err="1"/>
              <a:t>benutzt</a:t>
            </a:r>
            <a:r>
              <a:rPr lang="en-US" sz="1600" dirty="0"/>
              <a:t>.</a:t>
            </a:r>
          </a:p>
          <a:p>
            <a:r>
              <a:rPr lang="en-US" sz="1600" dirty="0"/>
              <a:t>Was will </a:t>
            </a:r>
            <a:r>
              <a:rPr lang="en-US" sz="1600" dirty="0" err="1"/>
              <a:t>sie</a:t>
            </a:r>
            <a:r>
              <a:rPr lang="en-US" sz="1600" dirty="0"/>
              <a:t> </a:t>
            </a:r>
            <a:r>
              <a:rPr lang="en-US" sz="1600" dirty="0" err="1"/>
              <a:t>herausfinden</a:t>
            </a:r>
            <a:r>
              <a:rPr lang="en-US" sz="1600" dirty="0"/>
              <a:t>?</a:t>
            </a:r>
          </a:p>
          <a:p>
            <a:r>
              <a:rPr lang="en-US" sz="1600" dirty="0"/>
              <a:t>Zu </a:t>
            </a:r>
            <a:r>
              <a:rPr lang="en-US" sz="1600" dirty="0" err="1"/>
              <a:t>welchem</a:t>
            </a:r>
            <a:r>
              <a:rPr lang="en-US" sz="1600" dirty="0"/>
              <a:t> </a:t>
            </a:r>
            <a:r>
              <a:rPr lang="en-US" sz="1600" dirty="0" err="1"/>
              <a:t>Schluss</a:t>
            </a:r>
            <a:r>
              <a:rPr lang="en-US" sz="1600" dirty="0"/>
              <a:t> </a:t>
            </a:r>
            <a:r>
              <a:rPr lang="en-US" sz="1600" dirty="0" err="1"/>
              <a:t>kommt</a:t>
            </a:r>
            <a:r>
              <a:rPr lang="en-US" sz="1600" dirty="0"/>
              <a:t> </a:t>
            </a:r>
            <a:r>
              <a:rPr lang="en-US" sz="1600" dirty="0" err="1"/>
              <a:t>sie</a:t>
            </a:r>
            <a:r>
              <a:rPr lang="en-US" sz="1600" dirty="0"/>
              <a:t>?</a:t>
            </a:r>
          </a:p>
        </p:txBody>
      </p:sp>
      <p:pic>
        <p:nvPicPr>
          <p:cNvPr id="8" name="Plassholder for innhold 7">
            <a:extLst>
              <a:ext uri="{FF2B5EF4-FFF2-40B4-BE49-F238E27FC236}">
                <a16:creationId xmlns:a16="http://schemas.microsoft.com/office/drawing/2014/main" id="{10A1B428-6846-4E3A-9030-FD39986A91A8}"/>
              </a:ext>
            </a:extLst>
          </p:cNvPr>
          <p:cNvPicPr>
            <a:picLocks noGrp="1" noChangeAspect="1"/>
          </p:cNvPicPr>
          <p:nvPr>
            <p:ph sz="half" idx="1"/>
          </p:nvPr>
        </p:nvPicPr>
        <p:blipFill>
          <a:blip r:embed="rId6"/>
          <a:stretch>
            <a:fillRect/>
          </a:stretch>
        </p:blipFill>
        <p:spPr>
          <a:xfrm>
            <a:off x="5432992" y="2680177"/>
            <a:ext cx="4818974" cy="271067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9" name="Rectangle 38">
            <a:extLst>
              <a:ext uri="{FF2B5EF4-FFF2-40B4-BE49-F238E27FC236}">
                <a16:creationId xmlns:a16="http://schemas.microsoft.com/office/drawing/2014/main" id="{D23B4D99-FEA8-489A-8436-A2F113BE1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bunntekst 1">
            <a:extLst>
              <a:ext uri="{FF2B5EF4-FFF2-40B4-BE49-F238E27FC236}">
                <a16:creationId xmlns:a16="http://schemas.microsoft.com/office/drawing/2014/main" id="{2AC8846C-6047-462B-8A0D-6BB0F1EE9C38}"/>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409461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AF26D0-FAEA-4015-9E14-AD36BBF28092}"/>
              </a:ext>
            </a:extLst>
          </p:cNvPr>
          <p:cNvSpPr>
            <a:spLocks noGrp="1"/>
          </p:cNvSpPr>
          <p:nvPr>
            <p:ph type="title"/>
          </p:nvPr>
        </p:nvSpPr>
        <p:spPr/>
        <p:txBody>
          <a:bodyPr>
            <a:normAutofit fontScale="90000"/>
          </a:bodyPr>
          <a:lstStyle/>
          <a:p>
            <a:pPr algn="l"/>
            <a:r>
              <a:rPr lang="nb-NO" dirty="0" err="1"/>
              <a:t>Kübra</a:t>
            </a:r>
            <a:r>
              <a:rPr lang="nb-NO" dirty="0"/>
              <a:t> </a:t>
            </a:r>
            <a:r>
              <a:rPr lang="nb-NO" dirty="0" err="1"/>
              <a:t>Gümüsay</a:t>
            </a:r>
            <a:r>
              <a:rPr lang="nb-NO" dirty="0"/>
              <a:t>: </a:t>
            </a:r>
            <a:r>
              <a:rPr lang="nb-NO" dirty="0" err="1"/>
              <a:t>Sprache</a:t>
            </a:r>
            <a:r>
              <a:rPr lang="nb-NO" dirty="0"/>
              <a:t> und Sein. (B1)</a:t>
            </a:r>
            <a:br>
              <a:rPr lang="nb-NO" dirty="0"/>
            </a:br>
            <a:r>
              <a:rPr lang="nb-NO" dirty="0"/>
              <a:t> </a:t>
            </a:r>
            <a:r>
              <a:rPr lang="nb-NO" sz="2000" dirty="0" err="1">
                <a:hlinkClick r:id="rId2"/>
              </a:rPr>
              <a:t>Kübra</a:t>
            </a:r>
            <a:r>
              <a:rPr lang="nb-NO" sz="2000" dirty="0">
                <a:hlinkClick r:id="rId2"/>
              </a:rPr>
              <a:t> </a:t>
            </a:r>
            <a:r>
              <a:rPr lang="nb-NO" sz="2000" dirty="0" err="1">
                <a:hlinkClick r:id="rId2"/>
              </a:rPr>
              <a:t>Gümüsay</a:t>
            </a:r>
            <a:r>
              <a:rPr lang="nb-NO" sz="2000" dirty="0">
                <a:hlinkClick r:id="rId2"/>
              </a:rPr>
              <a:t>: "</a:t>
            </a:r>
            <a:r>
              <a:rPr lang="nb-NO" sz="2000" dirty="0" err="1">
                <a:hlinkClick r:id="rId2"/>
              </a:rPr>
              <a:t>Sprache</a:t>
            </a:r>
            <a:r>
              <a:rPr lang="nb-NO" sz="2000" dirty="0">
                <a:hlinkClick r:id="rId2"/>
              </a:rPr>
              <a:t> und Sein" | Kulturjournal | NDR - Bing video</a:t>
            </a:r>
            <a:endParaRPr lang="nb-NO" sz="2000" dirty="0"/>
          </a:p>
        </p:txBody>
      </p:sp>
      <p:sp>
        <p:nvSpPr>
          <p:cNvPr id="3" name="Plassholder for innhold 2">
            <a:extLst>
              <a:ext uri="{FF2B5EF4-FFF2-40B4-BE49-F238E27FC236}">
                <a16:creationId xmlns:a16="http://schemas.microsoft.com/office/drawing/2014/main" id="{9F5444E9-BDBC-4F0E-934D-7D60A4E9F3C3}"/>
              </a:ext>
            </a:extLst>
          </p:cNvPr>
          <p:cNvSpPr>
            <a:spLocks noGrp="1"/>
          </p:cNvSpPr>
          <p:nvPr>
            <p:ph sz="half" idx="1"/>
          </p:nvPr>
        </p:nvSpPr>
        <p:spPr/>
        <p:txBody>
          <a:bodyPr>
            <a:normAutofit fontScale="85000" lnSpcReduction="10000"/>
          </a:bodyPr>
          <a:lstStyle/>
          <a:p>
            <a:r>
              <a:rPr lang="nb-NO" dirty="0" err="1"/>
              <a:t>Sprachschubladen</a:t>
            </a:r>
            <a:endParaRPr lang="nb-NO" dirty="0"/>
          </a:p>
        </p:txBody>
      </p:sp>
      <p:sp>
        <p:nvSpPr>
          <p:cNvPr id="4" name="Plassholder for innhold 3">
            <a:extLst>
              <a:ext uri="{FF2B5EF4-FFF2-40B4-BE49-F238E27FC236}">
                <a16:creationId xmlns:a16="http://schemas.microsoft.com/office/drawing/2014/main" id="{7447F6DA-17F6-4FD6-AF2F-49AA12ED89CF}"/>
              </a:ext>
            </a:extLst>
          </p:cNvPr>
          <p:cNvSpPr>
            <a:spLocks noGrp="1"/>
          </p:cNvSpPr>
          <p:nvPr>
            <p:ph sz="half" idx="2"/>
          </p:nvPr>
        </p:nvSpPr>
        <p:spPr/>
        <p:txBody>
          <a:bodyPr>
            <a:normAutofit fontScale="85000" lnSpcReduction="10000"/>
          </a:bodyPr>
          <a:lstStyle/>
          <a:p>
            <a:r>
              <a:rPr lang="nb-NO" dirty="0"/>
              <a:t>AUFGABE:</a:t>
            </a:r>
          </a:p>
          <a:p>
            <a:r>
              <a:rPr lang="nb-NO" dirty="0" err="1"/>
              <a:t>Hört</a:t>
            </a:r>
            <a:r>
              <a:rPr lang="nb-NO" dirty="0"/>
              <a:t> </a:t>
            </a:r>
            <a:r>
              <a:rPr lang="nb-NO" dirty="0" err="1"/>
              <a:t>euch</a:t>
            </a:r>
            <a:r>
              <a:rPr lang="nb-NO" dirty="0"/>
              <a:t> </a:t>
            </a:r>
            <a:r>
              <a:rPr lang="nb-NO" dirty="0" err="1"/>
              <a:t>das</a:t>
            </a:r>
            <a:r>
              <a:rPr lang="nb-NO" dirty="0"/>
              <a:t> </a:t>
            </a:r>
            <a:r>
              <a:rPr lang="nb-NO" dirty="0" err="1"/>
              <a:t>Gespräch</a:t>
            </a:r>
            <a:r>
              <a:rPr lang="nb-NO" dirty="0"/>
              <a:t> </a:t>
            </a:r>
            <a:r>
              <a:rPr lang="nb-NO" dirty="0" err="1"/>
              <a:t>mit</a:t>
            </a:r>
            <a:r>
              <a:rPr lang="nb-NO" dirty="0"/>
              <a:t> </a:t>
            </a:r>
            <a:r>
              <a:rPr lang="nb-NO" dirty="0" err="1"/>
              <a:t>Kübra</a:t>
            </a:r>
            <a:r>
              <a:rPr lang="nb-NO" dirty="0"/>
              <a:t> </a:t>
            </a:r>
            <a:r>
              <a:rPr lang="nb-NO" dirty="0" err="1"/>
              <a:t>mindestens</a:t>
            </a:r>
            <a:r>
              <a:rPr lang="nb-NO" dirty="0"/>
              <a:t> </a:t>
            </a:r>
            <a:r>
              <a:rPr lang="nb-NO" dirty="0" err="1"/>
              <a:t>zweimal</a:t>
            </a:r>
            <a:r>
              <a:rPr lang="nb-NO" dirty="0"/>
              <a:t> an. </a:t>
            </a:r>
            <a:r>
              <a:rPr lang="nb-NO" dirty="0" err="1"/>
              <a:t>Notiere</a:t>
            </a:r>
            <a:r>
              <a:rPr lang="nb-NO" dirty="0"/>
              <a:t>:</a:t>
            </a:r>
          </a:p>
          <a:p>
            <a:r>
              <a:rPr lang="nb-NO" dirty="0" err="1"/>
              <a:t>Wer</a:t>
            </a:r>
            <a:r>
              <a:rPr lang="nb-NO" dirty="0"/>
              <a:t> ist </a:t>
            </a:r>
            <a:r>
              <a:rPr lang="nb-NO" dirty="0" err="1"/>
              <a:t>sie</a:t>
            </a:r>
            <a:r>
              <a:rPr lang="nb-NO" dirty="0"/>
              <a:t>?</a:t>
            </a:r>
          </a:p>
          <a:p>
            <a:r>
              <a:rPr lang="nb-NO" dirty="0" err="1"/>
              <a:t>Wogegen</a:t>
            </a:r>
            <a:r>
              <a:rPr lang="nb-NO" dirty="0"/>
              <a:t> </a:t>
            </a:r>
            <a:r>
              <a:rPr lang="nb-NO" dirty="0" err="1"/>
              <a:t>kämpft</a:t>
            </a:r>
            <a:r>
              <a:rPr lang="nb-NO" dirty="0"/>
              <a:t> </a:t>
            </a:r>
            <a:r>
              <a:rPr lang="nb-NO" dirty="0" err="1"/>
              <a:t>sie</a:t>
            </a:r>
            <a:r>
              <a:rPr lang="nb-NO" dirty="0"/>
              <a:t>?</a:t>
            </a:r>
          </a:p>
          <a:p>
            <a:r>
              <a:rPr lang="nb-NO" dirty="0" err="1"/>
              <a:t>Notiere</a:t>
            </a:r>
            <a:r>
              <a:rPr lang="nb-NO" dirty="0"/>
              <a:t> </a:t>
            </a:r>
            <a:r>
              <a:rPr lang="nb-NO" dirty="0" err="1"/>
              <a:t>das</a:t>
            </a:r>
            <a:r>
              <a:rPr lang="nb-NO" dirty="0"/>
              <a:t> </a:t>
            </a:r>
            <a:r>
              <a:rPr lang="nb-NO" dirty="0" err="1"/>
              <a:t>türkische</a:t>
            </a:r>
            <a:r>
              <a:rPr lang="nb-NO" dirty="0"/>
              <a:t> </a:t>
            </a:r>
            <a:r>
              <a:rPr lang="nb-NO" dirty="0" err="1"/>
              <a:t>Sprichwort</a:t>
            </a:r>
            <a:r>
              <a:rPr lang="nb-NO" dirty="0"/>
              <a:t>.</a:t>
            </a:r>
          </a:p>
          <a:p>
            <a:r>
              <a:rPr lang="nb-NO" dirty="0" err="1"/>
              <a:t>Sie</a:t>
            </a:r>
            <a:r>
              <a:rPr lang="nb-NO" dirty="0"/>
              <a:t> </a:t>
            </a:r>
            <a:r>
              <a:rPr lang="nb-NO" dirty="0" err="1"/>
              <a:t>benutzt</a:t>
            </a:r>
            <a:r>
              <a:rPr lang="nb-NO" dirty="0"/>
              <a:t> ein </a:t>
            </a:r>
            <a:r>
              <a:rPr lang="nb-NO" dirty="0" err="1"/>
              <a:t>anderes</a:t>
            </a:r>
            <a:r>
              <a:rPr lang="nb-NO" dirty="0"/>
              <a:t> </a:t>
            </a:r>
            <a:r>
              <a:rPr lang="nb-NO" dirty="0" err="1"/>
              <a:t>Wort</a:t>
            </a:r>
            <a:r>
              <a:rPr lang="nb-NO" dirty="0"/>
              <a:t> für Stereotype? </a:t>
            </a:r>
            <a:r>
              <a:rPr lang="nb-NO" dirty="0" err="1"/>
              <a:t>Welches</a:t>
            </a:r>
            <a:r>
              <a:rPr lang="nb-NO" dirty="0"/>
              <a:t>? </a:t>
            </a:r>
            <a:r>
              <a:rPr lang="nb-NO" dirty="0" err="1"/>
              <a:t>Erkläre</a:t>
            </a:r>
            <a:r>
              <a:rPr lang="nb-NO" dirty="0"/>
              <a:t> </a:t>
            </a:r>
            <a:r>
              <a:rPr lang="nb-NO" dirty="0" err="1"/>
              <a:t>das</a:t>
            </a:r>
            <a:r>
              <a:rPr lang="nb-NO" dirty="0"/>
              <a:t> </a:t>
            </a:r>
            <a:r>
              <a:rPr lang="nb-NO" dirty="0" err="1"/>
              <a:t>Wort</a:t>
            </a:r>
            <a:r>
              <a:rPr lang="nb-NO" dirty="0"/>
              <a:t>? </a:t>
            </a:r>
          </a:p>
        </p:txBody>
      </p:sp>
      <p:sp>
        <p:nvSpPr>
          <p:cNvPr id="5" name="Ellipse 4">
            <a:extLst>
              <a:ext uri="{FF2B5EF4-FFF2-40B4-BE49-F238E27FC236}">
                <a16:creationId xmlns:a16="http://schemas.microsoft.com/office/drawing/2014/main" id="{1AFD55F0-BF90-4606-B400-592F912360CC}"/>
              </a:ext>
            </a:extLst>
          </p:cNvPr>
          <p:cNvSpPr/>
          <p:nvPr/>
        </p:nvSpPr>
        <p:spPr>
          <a:xfrm>
            <a:off x="3293615" y="2592280"/>
            <a:ext cx="1509203" cy="1278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Deutsch</a:t>
            </a:r>
            <a:endParaRPr lang="nb-NO" dirty="0"/>
          </a:p>
        </p:txBody>
      </p:sp>
      <p:sp>
        <p:nvSpPr>
          <p:cNvPr id="6" name="Rektangel: avrundede hjørner 5">
            <a:extLst>
              <a:ext uri="{FF2B5EF4-FFF2-40B4-BE49-F238E27FC236}">
                <a16:creationId xmlns:a16="http://schemas.microsoft.com/office/drawing/2014/main" id="{ADA6E2AD-9568-4E86-ACF8-17C061C0DB62}"/>
              </a:ext>
            </a:extLst>
          </p:cNvPr>
          <p:cNvSpPr/>
          <p:nvPr/>
        </p:nvSpPr>
        <p:spPr>
          <a:xfrm>
            <a:off x="4776187" y="3429000"/>
            <a:ext cx="150920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Türkisch</a:t>
            </a:r>
            <a:endParaRPr lang="nb-NO" dirty="0"/>
          </a:p>
        </p:txBody>
      </p:sp>
      <p:sp>
        <p:nvSpPr>
          <p:cNvPr id="7" name="Likebent trekant 6">
            <a:extLst>
              <a:ext uri="{FF2B5EF4-FFF2-40B4-BE49-F238E27FC236}">
                <a16:creationId xmlns:a16="http://schemas.microsoft.com/office/drawing/2014/main" id="{3F8F9C21-36A0-4B9F-8EC2-E6BC6FB0D370}"/>
              </a:ext>
            </a:extLst>
          </p:cNvPr>
          <p:cNvSpPr/>
          <p:nvPr/>
        </p:nvSpPr>
        <p:spPr>
          <a:xfrm>
            <a:off x="1784413" y="5012885"/>
            <a:ext cx="3111844" cy="1037058"/>
          </a:xfrm>
          <a:prstGeom prst="triangle">
            <a:avLst>
              <a:gd name="adj" fmla="val 494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Englisch</a:t>
            </a:r>
            <a:endParaRPr lang="nb-NO" dirty="0"/>
          </a:p>
        </p:txBody>
      </p:sp>
      <p:sp>
        <p:nvSpPr>
          <p:cNvPr id="8" name="Stjerne: 5 tagger 7">
            <a:extLst>
              <a:ext uri="{FF2B5EF4-FFF2-40B4-BE49-F238E27FC236}">
                <a16:creationId xmlns:a16="http://schemas.microsoft.com/office/drawing/2014/main" id="{1FDAC08C-6F16-48CD-A903-1784899949F5}"/>
              </a:ext>
            </a:extLst>
          </p:cNvPr>
          <p:cNvSpPr/>
          <p:nvPr/>
        </p:nvSpPr>
        <p:spPr>
          <a:xfrm>
            <a:off x="1599099" y="3577700"/>
            <a:ext cx="3478928" cy="186431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Stereotype</a:t>
            </a:r>
          </a:p>
        </p:txBody>
      </p:sp>
      <p:sp>
        <p:nvSpPr>
          <p:cNvPr id="9" name="Rektangel 8">
            <a:extLst>
              <a:ext uri="{FF2B5EF4-FFF2-40B4-BE49-F238E27FC236}">
                <a16:creationId xmlns:a16="http://schemas.microsoft.com/office/drawing/2014/main" id="{647FECA5-CC28-47EC-8795-54C338555FED}"/>
              </a:ext>
            </a:extLst>
          </p:cNvPr>
          <p:cNvSpPr/>
          <p:nvPr/>
        </p:nvSpPr>
        <p:spPr>
          <a:xfrm>
            <a:off x="4896256" y="4507994"/>
            <a:ext cx="1509203" cy="1296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Komplexität</a:t>
            </a:r>
            <a:endParaRPr lang="nb-NO" dirty="0"/>
          </a:p>
        </p:txBody>
      </p:sp>
      <p:sp>
        <p:nvSpPr>
          <p:cNvPr id="10" name="Plassholder for bunntekst 9">
            <a:extLst>
              <a:ext uri="{FF2B5EF4-FFF2-40B4-BE49-F238E27FC236}">
                <a16:creationId xmlns:a16="http://schemas.microsoft.com/office/drawing/2014/main" id="{1838CA46-57DC-40CD-8794-26D7FA839CBA}"/>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4146233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7F4684-B389-4D82-9E39-AE2012593E08}"/>
              </a:ext>
            </a:extLst>
          </p:cNvPr>
          <p:cNvSpPr>
            <a:spLocks noGrp="1"/>
          </p:cNvSpPr>
          <p:nvPr>
            <p:ph type="title"/>
          </p:nvPr>
        </p:nvSpPr>
        <p:spPr/>
        <p:txBody>
          <a:bodyPr>
            <a:normAutofit/>
          </a:bodyPr>
          <a:lstStyle/>
          <a:p>
            <a:pPr algn="l"/>
            <a:r>
              <a:rPr lang="nb-NO" dirty="0"/>
              <a:t>Wolf Biermann – ein </a:t>
            </a:r>
            <a:r>
              <a:rPr lang="nb-NO" dirty="0" err="1"/>
              <a:t>Heimatsucher</a:t>
            </a:r>
            <a:br>
              <a:rPr lang="nb-NO" dirty="0"/>
            </a:br>
            <a:r>
              <a:rPr lang="nb-NO" sz="2200" dirty="0">
                <a:hlinkClick r:id="rId2"/>
              </a:rPr>
              <a:t>https://www.magistrix.de/news/musik/16484-der-heimatsucher</a:t>
            </a:r>
            <a:endParaRPr lang="nb-NO" sz="2200" dirty="0"/>
          </a:p>
        </p:txBody>
      </p:sp>
      <p:sp>
        <p:nvSpPr>
          <p:cNvPr id="3" name="Plassholder for innhold 2">
            <a:extLst>
              <a:ext uri="{FF2B5EF4-FFF2-40B4-BE49-F238E27FC236}">
                <a16:creationId xmlns:a16="http://schemas.microsoft.com/office/drawing/2014/main" id="{95730E23-FF74-4CF4-971A-D9D746F41C7C}"/>
              </a:ext>
            </a:extLst>
          </p:cNvPr>
          <p:cNvSpPr>
            <a:spLocks noGrp="1"/>
          </p:cNvSpPr>
          <p:nvPr>
            <p:ph sz="half" idx="1"/>
          </p:nvPr>
        </p:nvSpPr>
        <p:spPr>
          <a:xfrm>
            <a:off x="2507720" y="2052115"/>
            <a:ext cx="3891960" cy="3997828"/>
          </a:xfrm>
        </p:spPr>
        <p:txBody>
          <a:bodyPr>
            <a:normAutofit fontScale="47500" lnSpcReduction="20000"/>
          </a:bodyPr>
          <a:lstStyle/>
          <a:p>
            <a:r>
              <a:rPr lang="nb-NO" dirty="0" err="1"/>
              <a:t>Klickt</a:t>
            </a:r>
            <a:r>
              <a:rPr lang="nb-NO" dirty="0"/>
              <a:t> </a:t>
            </a:r>
            <a:r>
              <a:rPr lang="nb-NO" dirty="0" err="1"/>
              <a:t>auf</a:t>
            </a:r>
            <a:r>
              <a:rPr lang="nb-NO" dirty="0"/>
              <a:t> den Link </a:t>
            </a:r>
            <a:r>
              <a:rPr lang="nb-NO" dirty="0" err="1"/>
              <a:t>oben</a:t>
            </a:r>
            <a:r>
              <a:rPr lang="nb-NO" dirty="0"/>
              <a:t>.</a:t>
            </a:r>
          </a:p>
          <a:p>
            <a:r>
              <a:rPr lang="nb-NO" dirty="0" err="1"/>
              <a:t>Findet</a:t>
            </a:r>
            <a:r>
              <a:rPr lang="nb-NO" dirty="0"/>
              <a:t> </a:t>
            </a:r>
            <a:r>
              <a:rPr lang="nb-NO" dirty="0" err="1"/>
              <a:t>heraus</a:t>
            </a:r>
            <a:r>
              <a:rPr lang="nb-NO" dirty="0"/>
              <a:t>:</a:t>
            </a:r>
          </a:p>
          <a:p>
            <a:r>
              <a:rPr lang="nb-NO" dirty="0" err="1"/>
              <a:t>Wo</a:t>
            </a:r>
            <a:r>
              <a:rPr lang="nb-NO" dirty="0"/>
              <a:t> und </a:t>
            </a:r>
            <a:r>
              <a:rPr lang="nb-NO" dirty="0" err="1"/>
              <a:t>wann</a:t>
            </a:r>
            <a:r>
              <a:rPr lang="nb-NO" dirty="0"/>
              <a:t> ist Wolf Biermann </a:t>
            </a:r>
            <a:r>
              <a:rPr lang="nb-NO" dirty="0" err="1"/>
              <a:t>geboren</a:t>
            </a:r>
            <a:r>
              <a:rPr lang="nb-NO" dirty="0"/>
              <a:t>?</a:t>
            </a:r>
          </a:p>
          <a:p>
            <a:r>
              <a:rPr lang="nb-NO" dirty="0" err="1"/>
              <a:t>Wo</a:t>
            </a:r>
            <a:r>
              <a:rPr lang="nb-NO" dirty="0"/>
              <a:t> hat er lange </a:t>
            </a:r>
            <a:r>
              <a:rPr lang="nb-NO" dirty="0" err="1"/>
              <a:t>gelebt</a:t>
            </a:r>
            <a:r>
              <a:rPr lang="nb-NO" dirty="0"/>
              <a:t> und </a:t>
            </a:r>
            <a:r>
              <a:rPr lang="nb-NO" dirty="0" err="1"/>
              <a:t>warum</a:t>
            </a:r>
            <a:r>
              <a:rPr lang="nb-NO" dirty="0"/>
              <a:t>?</a:t>
            </a:r>
          </a:p>
          <a:p>
            <a:r>
              <a:rPr lang="nb-NO" dirty="0" err="1"/>
              <a:t>Wo</a:t>
            </a:r>
            <a:r>
              <a:rPr lang="nb-NO" dirty="0"/>
              <a:t> stand er </a:t>
            </a:r>
            <a:r>
              <a:rPr lang="nb-NO" dirty="0" err="1"/>
              <a:t>früher</a:t>
            </a:r>
            <a:r>
              <a:rPr lang="nb-NO" dirty="0"/>
              <a:t> </a:t>
            </a:r>
            <a:r>
              <a:rPr lang="nb-NO" dirty="0" err="1"/>
              <a:t>politisch</a:t>
            </a:r>
            <a:r>
              <a:rPr lang="nb-NO" dirty="0"/>
              <a:t> und </a:t>
            </a:r>
            <a:r>
              <a:rPr lang="nb-NO" dirty="0" err="1"/>
              <a:t>wo</a:t>
            </a:r>
            <a:r>
              <a:rPr lang="nb-NO" dirty="0"/>
              <a:t> </a:t>
            </a:r>
            <a:r>
              <a:rPr lang="nb-NO" dirty="0" err="1"/>
              <a:t>heute</a:t>
            </a:r>
            <a:r>
              <a:rPr lang="nb-NO" dirty="0"/>
              <a:t>?</a:t>
            </a:r>
          </a:p>
          <a:p>
            <a:r>
              <a:rPr lang="nb-NO" dirty="0" err="1"/>
              <a:t>Wann</a:t>
            </a:r>
            <a:r>
              <a:rPr lang="nb-NO" dirty="0"/>
              <a:t> </a:t>
            </a:r>
            <a:r>
              <a:rPr lang="nb-NO" dirty="0" err="1"/>
              <a:t>bekam</a:t>
            </a:r>
            <a:r>
              <a:rPr lang="nb-NO" dirty="0"/>
              <a:t> er </a:t>
            </a:r>
            <a:r>
              <a:rPr lang="nb-NO" dirty="0" err="1"/>
              <a:t>Auftrittsverbot</a:t>
            </a:r>
            <a:r>
              <a:rPr lang="nb-NO" dirty="0"/>
              <a:t>?</a:t>
            </a:r>
          </a:p>
          <a:p>
            <a:r>
              <a:rPr lang="nb-NO" dirty="0" err="1"/>
              <a:t>Wann</a:t>
            </a:r>
            <a:r>
              <a:rPr lang="nb-NO" dirty="0"/>
              <a:t> </a:t>
            </a:r>
            <a:r>
              <a:rPr lang="nb-NO" dirty="0" err="1"/>
              <a:t>wurde</a:t>
            </a:r>
            <a:r>
              <a:rPr lang="nb-NO" dirty="0"/>
              <a:t> er </a:t>
            </a:r>
            <a:r>
              <a:rPr lang="nb-NO" dirty="0" err="1"/>
              <a:t>ausgebürgert</a:t>
            </a:r>
            <a:r>
              <a:rPr lang="nb-NO" dirty="0"/>
              <a:t>?</a:t>
            </a:r>
          </a:p>
          <a:p>
            <a:r>
              <a:rPr lang="nb-NO" dirty="0" err="1"/>
              <a:t>Warum</a:t>
            </a:r>
            <a:r>
              <a:rPr lang="nb-NO" dirty="0"/>
              <a:t> hat er zu Israel </a:t>
            </a:r>
            <a:r>
              <a:rPr lang="nb-NO" dirty="0" err="1"/>
              <a:t>eine</a:t>
            </a:r>
            <a:r>
              <a:rPr lang="nb-NO" dirty="0"/>
              <a:t> </a:t>
            </a:r>
            <a:r>
              <a:rPr lang="nb-NO" dirty="0" err="1"/>
              <a:t>fremdvertraute</a:t>
            </a:r>
            <a:r>
              <a:rPr lang="nb-NO" dirty="0"/>
              <a:t> </a:t>
            </a:r>
            <a:r>
              <a:rPr lang="nb-NO" dirty="0" err="1"/>
              <a:t>Beziehung</a:t>
            </a:r>
            <a:r>
              <a:rPr lang="nb-NO" dirty="0"/>
              <a:t>?</a:t>
            </a:r>
          </a:p>
          <a:p>
            <a:endParaRPr lang="nb-NO" dirty="0"/>
          </a:p>
        </p:txBody>
      </p:sp>
      <p:sp>
        <p:nvSpPr>
          <p:cNvPr id="4" name="Plassholder for innhold 3">
            <a:extLst>
              <a:ext uri="{FF2B5EF4-FFF2-40B4-BE49-F238E27FC236}">
                <a16:creationId xmlns:a16="http://schemas.microsoft.com/office/drawing/2014/main" id="{4CA6867D-A3ED-479A-AA93-7150D1D8016B}"/>
              </a:ext>
            </a:extLst>
          </p:cNvPr>
          <p:cNvSpPr>
            <a:spLocks noGrp="1"/>
          </p:cNvSpPr>
          <p:nvPr>
            <p:ph sz="half" idx="2"/>
          </p:nvPr>
        </p:nvSpPr>
        <p:spPr/>
        <p:txBody>
          <a:bodyPr>
            <a:normAutofit fontScale="47500" lnSpcReduction="20000"/>
          </a:bodyPr>
          <a:lstStyle/>
          <a:p>
            <a:r>
              <a:rPr lang="nb-NO" dirty="0" err="1"/>
              <a:t>Recherchiert</a:t>
            </a:r>
            <a:r>
              <a:rPr lang="nb-NO" dirty="0"/>
              <a:t> </a:t>
            </a:r>
            <a:r>
              <a:rPr lang="nb-NO" dirty="0" err="1"/>
              <a:t>auf</a:t>
            </a:r>
            <a:r>
              <a:rPr lang="nb-NO" dirty="0"/>
              <a:t> Wikipedia (de):</a:t>
            </a:r>
          </a:p>
          <a:p>
            <a:r>
              <a:rPr lang="nb-NO" dirty="0" err="1"/>
              <a:t>Wann</a:t>
            </a:r>
            <a:r>
              <a:rPr lang="nb-NO" dirty="0"/>
              <a:t> </a:t>
            </a:r>
            <a:r>
              <a:rPr lang="nb-NO" dirty="0" err="1"/>
              <a:t>war</a:t>
            </a:r>
            <a:r>
              <a:rPr lang="nb-NO" dirty="0"/>
              <a:t> der </a:t>
            </a:r>
            <a:r>
              <a:rPr lang="nb-NO" dirty="0" err="1"/>
              <a:t>britische</a:t>
            </a:r>
            <a:r>
              <a:rPr lang="nb-NO" dirty="0"/>
              <a:t> Bombenangriff </a:t>
            </a:r>
            <a:r>
              <a:rPr lang="nb-NO" dirty="0" err="1"/>
              <a:t>auf</a:t>
            </a:r>
            <a:r>
              <a:rPr lang="nb-NO" dirty="0"/>
              <a:t> Hamburg?</a:t>
            </a:r>
          </a:p>
          <a:p>
            <a:r>
              <a:rPr lang="nb-NO" dirty="0" err="1"/>
              <a:t>Aufgaben</a:t>
            </a:r>
            <a:r>
              <a:rPr lang="nb-NO" dirty="0"/>
              <a:t> </a:t>
            </a:r>
            <a:r>
              <a:rPr lang="nb-NO" dirty="0" err="1"/>
              <a:t>zum</a:t>
            </a:r>
            <a:r>
              <a:rPr lang="nb-NO" dirty="0"/>
              <a:t> </a:t>
            </a:r>
            <a:r>
              <a:rPr lang="nb-NO" dirty="0" err="1"/>
              <a:t>Gedicht</a:t>
            </a:r>
            <a:r>
              <a:rPr lang="nb-NO" dirty="0"/>
              <a:t> (Slide 19):</a:t>
            </a:r>
          </a:p>
          <a:p>
            <a:r>
              <a:rPr lang="nb-NO" dirty="0" err="1"/>
              <a:t>Zweimal</a:t>
            </a:r>
            <a:r>
              <a:rPr lang="nb-NO" dirty="0"/>
              <a:t> </a:t>
            </a:r>
            <a:r>
              <a:rPr lang="nb-NO" dirty="0" err="1"/>
              <a:t>leise</a:t>
            </a:r>
            <a:r>
              <a:rPr lang="nb-NO" dirty="0"/>
              <a:t> und </a:t>
            </a:r>
            <a:r>
              <a:rPr lang="nb-NO" dirty="0" err="1"/>
              <a:t>zweimal</a:t>
            </a:r>
            <a:r>
              <a:rPr lang="nb-NO" dirty="0"/>
              <a:t> laut </a:t>
            </a:r>
            <a:r>
              <a:rPr lang="nb-NO" dirty="0" err="1"/>
              <a:t>lesen</a:t>
            </a:r>
            <a:endParaRPr lang="nb-NO" dirty="0"/>
          </a:p>
          <a:p>
            <a:r>
              <a:rPr lang="nb-NO" dirty="0"/>
              <a:t>Die </a:t>
            </a:r>
            <a:r>
              <a:rPr lang="nb-NO" dirty="0" err="1"/>
              <a:t>Adjektive</a:t>
            </a:r>
            <a:r>
              <a:rPr lang="nb-NO" dirty="0"/>
              <a:t> </a:t>
            </a:r>
            <a:r>
              <a:rPr lang="nb-NO" dirty="0" err="1"/>
              <a:t>herausschreiben</a:t>
            </a:r>
            <a:endParaRPr lang="nb-NO" dirty="0"/>
          </a:p>
          <a:p>
            <a:r>
              <a:rPr lang="nb-NO" dirty="0"/>
              <a:t>Vermutungen </a:t>
            </a:r>
            <a:r>
              <a:rPr lang="nb-NO" dirty="0" err="1"/>
              <a:t>anstellen</a:t>
            </a:r>
            <a:r>
              <a:rPr lang="nb-NO" dirty="0"/>
              <a:t>, </a:t>
            </a:r>
            <a:r>
              <a:rPr lang="nb-NO" dirty="0" err="1"/>
              <a:t>welche</a:t>
            </a:r>
            <a:r>
              <a:rPr lang="nb-NO" dirty="0"/>
              <a:t> </a:t>
            </a:r>
            <a:r>
              <a:rPr lang="nb-NO" dirty="0" err="1"/>
              <a:t>Erlebnisse</a:t>
            </a:r>
            <a:r>
              <a:rPr lang="nb-NO" dirty="0"/>
              <a:t> aus der </a:t>
            </a:r>
            <a:r>
              <a:rPr lang="nb-NO" dirty="0" err="1"/>
              <a:t>Biographie</a:t>
            </a:r>
            <a:r>
              <a:rPr lang="nb-NO" dirty="0"/>
              <a:t> </a:t>
            </a:r>
            <a:r>
              <a:rPr lang="nb-NO" dirty="0" err="1"/>
              <a:t>diese</a:t>
            </a:r>
            <a:r>
              <a:rPr lang="nb-NO" dirty="0"/>
              <a:t> </a:t>
            </a:r>
            <a:r>
              <a:rPr lang="nb-NO" dirty="0" err="1"/>
              <a:t>Adjektive</a:t>
            </a:r>
            <a:r>
              <a:rPr lang="nb-NO" dirty="0"/>
              <a:t> </a:t>
            </a:r>
            <a:r>
              <a:rPr lang="nb-NO" dirty="0" err="1"/>
              <a:t>beschreiben</a:t>
            </a:r>
            <a:endParaRPr lang="nb-NO" dirty="0"/>
          </a:p>
          <a:p>
            <a:r>
              <a:rPr lang="nb-NO" dirty="0" err="1"/>
              <a:t>Mit</a:t>
            </a:r>
            <a:r>
              <a:rPr lang="nb-NO" dirty="0"/>
              <a:t> </a:t>
            </a:r>
            <a:r>
              <a:rPr lang="nb-NO" dirty="0" err="1"/>
              <a:t>welchen</a:t>
            </a:r>
            <a:r>
              <a:rPr lang="nb-NO" dirty="0"/>
              <a:t> </a:t>
            </a:r>
            <a:r>
              <a:rPr lang="nb-NO" dirty="0" err="1"/>
              <a:t>Mitteln</a:t>
            </a:r>
            <a:r>
              <a:rPr lang="nb-NO" dirty="0"/>
              <a:t> </a:t>
            </a:r>
            <a:r>
              <a:rPr lang="nb-NO" dirty="0" err="1"/>
              <a:t>drückt</a:t>
            </a:r>
            <a:r>
              <a:rPr lang="nb-NO" dirty="0"/>
              <a:t> Biermann </a:t>
            </a:r>
            <a:r>
              <a:rPr lang="nb-NO" dirty="0" err="1"/>
              <a:t>im</a:t>
            </a:r>
            <a:r>
              <a:rPr lang="nb-NO" dirty="0"/>
              <a:t> </a:t>
            </a:r>
            <a:r>
              <a:rPr lang="nb-NO" dirty="0" err="1"/>
              <a:t>Gedicht</a:t>
            </a:r>
            <a:r>
              <a:rPr lang="nb-NO" dirty="0"/>
              <a:t>  </a:t>
            </a:r>
            <a:r>
              <a:rPr lang="nb-NO" dirty="0" err="1"/>
              <a:t>Ambivalenztoleranz</a:t>
            </a:r>
            <a:r>
              <a:rPr lang="nb-NO" dirty="0"/>
              <a:t> aus?</a:t>
            </a:r>
          </a:p>
          <a:p>
            <a:r>
              <a:rPr lang="nb-NO" dirty="0" err="1"/>
              <a:t>Findet</a:t>
            </a:r>
            <a:r>
              <a:rPr lang="nb-NO" dirty="0"/>
              <a:t> </a:t>
            </a:r>
            <a:r>
              <a:rPr lang="nb-NO" dirty="0" err="1"/>
              <a:t>Informationen</a:t>
            </a:r>
            <a:r>
              <a:rPr lang="nb-NO" dirty="0"/>
              <a:t> zu Heinrich </a:t>
            </a:r>
            <a:r>
              <a:rPr lang="nb-NO" dirty="0" err="1"/>
              <a:t>Heine:Wann</a:t>
            </a:r>
            <a:r>
              <a:rPr lang="nb-NO" dirty="0"/>
              <a:t> hat er </a:t>
            </a:r>
            <a:r>
              <a:rPr lang="nb-NO" dirty="0" err="1"/>
              <a:t>gelebt</a:t>
            </a:r>
            <a:r>
              <a:rPr lang="nb-NO" dirty="0"/>
              <a:t>? </a:t>
            </a:r>
            <a:r>
              <a:rPr lang="nb-NO" dirty="0" err="1"/>
              <a:t>Wer</a:t>
            </a:r>
            <a:r>
              <a:rPr lang="nb-NO" dirty="0"/>
              <a:t> </a:t>
            </a:r>
            <a:r>
              <a:rPr lang="nb-NO" dirty="0" err="1"/>
              <a:t>war</a:t>
            </a:r>
            <a:r>
              <a:rPr lang="nb-NO" dirty="0"/>
              <a:t> er? </a:t>
            </a:r>
            <a:r>
              <a:rPr lang="nb-NO" dirty="0" err="1"/>
              <a:t>Warum</a:t>
            </a:r>
            <a:r>
              <a:rPr lang="nb-NO" dirty="0"/>
              <a:t> </a:t>
            </a:r>
            <a:r>
              <a:rPr lang="nb-NO" dirty="0" err="1"/>
              <a:t>war</a:t>
            </a:r>
            <a:r>
              <a:rPr lang="nb-NO" dirty="0"/>
              <a:t> er </a:t>
            </a:r>
            <a:r>
              <a:rPr lang="nb-NO" dirty="0" err="1"/>
              <a:t>politischer</a:t>
            </a:r>
            <a:r>
              <a:rPr lang="nb-NO" dirty="0"/>
              <a:t> </a:t>
            </a:r>
            <a:r>
              <a:rPr lang="nb-NO" dirty="0" err="1"/>
              <a:t>Flüchtling</a:t>
            </a:r>
            <a:r>
              <a:rPr lang="nb-NO" dirty="0"/>
              <a:t>? </a:t>
            </a:r>
          </a:p>
          <a:p>
            <a:r>
              <a:rPr lang="nb-NO" dirty="0"/>
              <a:t>Biermann </a:t>
            </a:r>
            <a:r>
              <a:rPr lang="nb-NO" dirty="0" err="1"/>
              <a:t>verweist</a:t>
            </a:r>
            <a:r>
              <a:rPr lang="nb-NO" dirty="0"/>
              <a:t> </a:t>
            </a:r>
            <a:r>
              <a:rPr lang="nb-NO" dirty="0" err="1"/>
              <a:t>auf</a:t>
            </a:r>
            <a:r>
              <a:rPr lang="nb-NO" dirty="0"/>
              <a:t> Heines Lied </a:t>
            </a:r>
            <a:r>
              <a:rPr lang="nb-NO" dirty="0" err="1"/>
              <a:t>Loreley</a:t>
            </a:r>
            <a:r>
              <a:rPr lang="nb-NO" dirty="0"/>
              <a:t>: «Ich </a:t>
            </a:r>
            <a:r>
              <a:rPr lang="nb-NO" dirty="0" err="1"/>
              <a:t>wei</a:t>
            </a:r>
            <a:r>
              <a:rPr lang="el-GR" dirty="0"/>
              <a:t>β</a:t>
            </a:r>
            <a:r>
              <a:rPr lang="nb-NO" dirty="0"/>
              <a:t> nicht, </a:t>
            </a:r>
            <a:r>
              <a:rPr lang="nb-NO" dirty="0" err="1"/>
              <a:t>was</a:t>
            </a:r>
            <a:r>
              <a:rPr lang="nb-NO" dirty="0"/>
              <a:t> soll es </a:t>
            </a:r>
            <a:r>
              <a:rPr lang="nb-NO" dirty="0" err="1"/>
              <a:t>bedeuten</a:t>
            </a:r>
            <a:r>
              <a:rPr lang="nb-NO" dirty="0"/>
              <a:t>, dass ich so traurig bin..»</a:t>
            </a:r>
          </a:p>
          <a:p>
            <a:endParaRPr lang="nb-NO" dirty="0"/>
          </a:p>
        </p:txBody>
      </p:sp>
      <p:sp>
        <p:nvSpPr>
          <p:cNvPr id="5" name="Plassholder for bunntekst 4">
            <a:extLst>
              <a:ext uri="{FF2B5EF4-FFF2-40B4-BE49-F238E27FC236}">
                <a16:creationId xmlns:a16="http://schemas.microsoft.com/office/drawing/2014/main" id="{B2DE8D0A-181E-4759-80BF-5A5A462C6BC7}"/>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046594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2A369DB1-1BDB-46D5-9B41-AB66CB94D27D}"/>
              </a:ext>
            </a:extLst>
          </p:cNvPr>
          <p:cNvSpPr>
            <a:spLocks noGrp="1"/>
          </p:cNvSpPr>
          <p:nvPr>
            <p:ph sz="half" idx="4294967295"/>
          </p:nvPr>
        </p:nvSpPr>
        <p:spPr>
          <a:xfrm>
            <a:off x="4724400" y="0"/>
            <a:ext cx="7467600" cy="6857999"/>
          </a:xfrm>
        </p:spPr>
        <p:txBody>
          <a:bodyPr vert="horz" lIns="91440" tIns="45720" rIns="91440" bIns="45720" rtlCol="0" anchor="ctr">
            <a:normAutofit/>
          </a:bodyPr>
          <a:lstStyle/>
          <a:p>
            <a:pPr>
              <a:lnSpc>
                <a:spcPct val="110000"/>
              </a:lnSpc>
            </a:pPr>
            <a:r>
              <a:rPr lang="en-US" sz="1800" dirty="0"/>
              <a:t>Ich </a:t>
            </a:r>
            <a:r>
              <a:rPr lang="en-US" sz="1800" dirty="0" err="1"/>
              <a:t>floh</a:t>
            </a:r>
            <a:r>
              <a:rPr lang="en-US" sz="1800" dirty="0"/>
              <a:t> </a:t>
            </a:r>
            <a:r>
              <a:rPr lang="en-US" sz="1800" dirty="0" err="1"/>
              <a:t>aus</a:t>
            </a:r>
            <a:r>
              <a:rPr lang="en-US" sz="1800" dirty="0"/>
              <a:t> </a:t>
            </a:r>
            <a:r>
              <a:rPr lang="en-US" sz="1800" dirty="0" err="1"/>
              <a:t>einer</a:t>
            </a:r>
            <a:r>
              <a:rPr lang="en-US" sz="1800" dirty="0"/>
              <a:t> </a:t>
            </a:r>
            <a:r>
              <a:rPr lang="en-US" sz="1800" dirty="0" err="1"/>
              <a:t>brennenden</a:t>
            </a:r>
            <a:r>
              <a:rPr lang="en-US" sz="1800" dirty="0"/>
              <a:t> Stadt</a:t>
            </a:r>
          </a:p>
          <a:p>
            <a:pPr>
              <a:lnSpc>
                <a:spcPct val="110000"/>
              </a:lnSpc>
            </a:pPr>
            <a:r>
              <a:rPr lang="en-US" sz="1800" dirty="0"/>
              <a:t>Ich </a:t>
            </a:r>
            <a:r>
              <a:rPr lang="en-US" sz="1800" dirty="0" err="1"/>
              <a:t>Glückskind</a:t>
            </a:r>
            <a:r>
              <a:rPr lang="en-US" sz="1800" dirty="0"/>
              <a:t>, </a:t>
            </a:r>
            <a:r>
              <a:rPr lang="en-US" sz="1800" dirty="0" err="1"/>
              <a:t>froh</a:t>
            </a:r>
            <a:r>
              <a:rPr lang="en-US" sz="1800" dirty="0"/>
              <a:t> von </a:t>
            </a:r>
            <a:r>
              <a:rPr lang="en-US" sz="1800" dirty="0" err="1"/>
              <a:t>Anbeginn</a:t>
            </a:r>
            <a:endParaRPr lang="en-US" sz="1800" dirty="0"/>
          </a:p>
          <a:p>
            <a:pPr>
              <a:lnSpc>
                <a:spcPct val="110000"/>
              </a:lnSpc>
            </a:pPr>
            <a:r>
              <a:rPr lang="en-US" sz="1800" dirty="0"/>
              <a:t>Fraβ </a:t>
            </a:r>
            <a:r>
              <a:rPr lang="en-US" sz="1800" dirty="0" err="1"/>
              <a:t>mich</a:t>
            </a:r>
            <a:r>
              <a:rPr lang="en-US" sz="1800" dirty="0"/>
              <a:t> </a:t>
            </a:r>
            <a:r>
              <a:rPr lang="en-US" sz="1800" dirty="0" err="1"/>
              <a:t>durchs</a:t>
            </a:r>
            <a:r>
              <a:rPr lang="en-US" sz="1800" dirty="0"/>
              <a:t> Leben </a:t>
            </a:r>
            <a:r>
              <a:rPr lang="en-US" sz="1800" dirty="0" err="1"/>
              <a:t>hungrigsatt</a:t>
            </a:r>
            <a:endParaRPr lang="en-US" sz="1800" dirty="0"/>
          </a:p>
          <a:p>
            <a:pPr>
              <a:lnSpc>
                <a:spcPct val="110000"/>
              </a:lnSpc>
            </a:pPr>
            <a:r>
              <a:rPr lang="en-US" sz="1800" dirty="0" err="1"/>
              <a:t>Mich</a:t>
            </a:r>
            <a:r>
              <a:rPr lang="en-US" sz="1800" dirty="0"/>
              <a:t> </a:t>
            </a:r>
            <a:r>
              <a:rPr lang="en-US" sz="1800" dirty="0" err="1"/>
              <a:t>wundert</a:t>
            </a:r>
            <a:r>
              <a:rPr lang="en-US" sz="1800" dirty="0"/>
              <a:t>, daβ ich so </a:t>
            </a:r>
            <a:r>
              <a:rPr lang="en-US" sz="1800" dirty="0" err="1"/>
              <a:t>traurig</a:t>
            </a:r>
            <a:r>
              <a:rPr lang="en-US" sz="1800" dirty="0"/>
              <a:t> bin</a:t>
            </a:r>
          </a:p>
          <a:p>
            <a:pPr>
              <a:lnSpc>
                <a:spcPct val="110000"/>
              </a:lnSpc>
            </a:pPr>
            <a:r>
              <a:rPr lang="en-US" sz="1800" dirty="0"/>
              <a:t>Ich </a:t>
            </a:r>
            <a:r>
              <a:rPr lang="en-US" sz="1800" dirty="0" err="1"/>
              <a:t>wei</a:t>
            </a:r>
            <a:r>
              <a:rPr lang="en-US" sz="1800" dirty="0"/>
              <a:t>β ja: Unrecht ist uralt</a:t>
            </a:r>
          </a:p>
          <a:p>
            <a:pPr>
              <a:lnSpc>
                <a:spcPct val="110000"/>
              </a:lnSpc>
            </a:pPr>
            <a:r>
              <a:rPr lang="en-US" sz="1800" dirty="0" err="1"/>
              <a:t>Verlust</a:t>
            </a:r>
            <a:r>
              <a:rPr lang="en-US" sz="1800" dirty="0"/>
              <a:t> </a:t>
            </a:r>
            <a:r>
              <a:rPr lang="en-US" sz="1800" dirty="0" err="1"/>
              <a:t>ist</a:t>
            </a:r>
            <a:r>
              <a:rPr lang="en-US" sz="1800" dirty="0"/>
              <a:t> </a:t>
            </a:r>
            <a:r>
              <a:rPr lang="en-US" sz="1800" dirty="0" err="1"/>
              <a:t>unser</a:t>
            </a:r>
            <a:r>
              <a:rPr lang="en-US" sz="1800" dirty="0"/>
              <a:t> </a:t>
            </a:r>
            <a:r>
              <a:rPr lang="en-US" sz="1800" dirty="0" err="1"/>
              <a:t>Hauptgewinn</a:t>
            </a:r>
            <a:endParaRPr lang="en-US" sz="1800" dirty="0"/>
          </a:p>
          <a:p>
            <a:pPr>
              <a:lnSpc>
                <a:spcPct val="110000"/>
              </a:lnSpc>
            </a:pPr>
            <a:r>
              <a:rPr lang="en-US" sz="1800" dirty="0"/>
              <a:t>Und </a:t>
            </a:r>
            <a:r>
              <a:rPr lang="en-US" sz="1800" dirty="0" err="1"/>
              <a:t>doch</a:t>
            </a:r>
            <a:r>
              <a:rPr lang="en-US" sz="1800" dirty="0"/>
              <a:t> </a:t>
            </a:r>
            <a:r>
              <a:rPr lang="en-US" sz="1800" dirty="0" err="1"/>
              <a:t>lä</a:t>
            </a:r>
            <a:r>
              <a:rPr lang="en-US" sz="1800" dirty="0"/>
              <a:t>βt mich kein Elend kalt</a:t>
            </a:r>
          </a:p>
          <a:p>
            <a:pPr>
              <a:lnSpc>
                <a:spcPct val="110000"/>
              </a:lnSpc>
            </a:pPr>
            <a:r>
              <a:rPr lang="en-US" sz="1800" dirty="0" err="1"/>
              <a:t>Mich</a:t>
            </a:r>
            <a:r>
              <a:rPr lang="en-US" sz="1800" dirty="0"/>
              <a:t> </a:t>
            </a:r>
            <a:r>
              <a:rPr lang="en-US" sz="1800" dirty="0" err="1"/>
              <a:t>wundert</a:t>
            </a:r>
            <a:r>
              <a:rPr lang="en-US" sz="1800" dirty="0"/>
              <a:t>, daβ ich so </a:t>
            </a:r>
            <a:r>
              <a:rPr lang="en-US" sz="1800" dirty="0" err="1"/>
              <a:t>zornig</a:t>
            </a:r>
            <a:r>
              <a:rPr lang="en-US" sz="1800" dirty="0"/>
              <a:t> bin</a:t>
            </a:r>
          </a:p>
          <a:p>
            <a:pPr>
              <a:lnSpc>
                <a:spcPct val="110000"/>
              </a:lnSpc>
            </a:pPr>
            <a:r>
              <a:rPr lang="en-US" sz="1800" dirty="0"/>
              <a:t>Ich bin </a:t>
            </a:r>
            <a:r>
              <a:rPr lang="en-US" sz="1800" dirty="0" err="1"/>
              <a:t>gewi</a:t>
            </a:r>
            <a:r>
              <a:rPr lang="en-US" sz="1800" dirty="0"/>
              <a:t>β – und weiβ nicht wer</a:t>
            </a:r>
          </a:p>
          <a:p>
            <a:pPr>
              <a:lnSpc>
                <a:spcPct val="110000"/>
              </a:lnSpc>
            </a:pPr>
            <a:r>
              <a:rPr lang="en-US" sz="1800" dirty="0"/>
              <a:t>Ich </a:t>
            </a:r>
            <a:r>
              <a:rPr lang="en-US" sz="1800" dirty="0" err="1"/>
              <a:t>gehe</a:t>
            </a:r>
            <a:r>
              <a:rPr lang="en-US" sz="1800" dirty="0"/>
              <a:t> und </a:t>
            </a:r>
            <a:r>
              <a:rPr lang="en-US" sz="1800" dirty="0" err="1"/>
              <a:t>wei</a:t>
            </a:r>
            <a:r>
              <a:rPr lang="en-US" sz="1800" dirty="0"/>
              <a:t>β nicht wohin</a:t>
            </a:r>
          </a:p>
          <a:p>
            <a:pPr>
              <a:lnSpc>
                <a:spcPct val="110000"/>
              </a:lnSpc>
            </a:pPr>
            <a:r>
              <a:rPr lang="en-US" sz="1800" dirty="0"/>
              <a:t>Ich </a:t>
            </a:r>
            <a:r>
              <a:rPr lang="en-US" sz="1800" dirty="0" err="1"/>
              <a:t>komme</a:t>
            </a:r>
            <a:r>
              <a:rPr lang="en-US" sz="1800" dirty="0"/>
              <a:t> und </a:t>
            </a:r>
            <a:r>
              <a:rPr lang="en-US" sz="1800" dirty="0" err="1"/>
              <a:t>wei</a:t>
            </a:r>
            <a:r>
              <a:rPr lang="en-US" sz="1800" dirty="0"/>
              <a:t>β nicht woher</a:t>
            </a:r>
          </a:p>
          <a:p>
            <a:pPr>
              <a:lnSpc>
                <a:spcPct val="110000"/>
              </a:lnSpc>
            </a:pPr>
            <a:r>
              <a:rPr lang="en-US" sz="1800" dirty="0" err="1"/>
              <a:t>Mich</a:t>
            </a:r>
            <a:r>
              <a:rPr lang="en-US" sz="1800" dirty="0"/>
              <a:t> </a:t>
            </a:r>
            <a:r>
              <a:rPr lang="en-US" sz="1800" dirty="0" err="1"/>
              <a:t>wundert</a:t>
            </a:r>
            <a:r>
              <a:rPr lang="en-US" sz="1800" dirty="0"/>
              <a:t>, daβ ich so </a:t>
            </a:r>
            <a:r>
              <a:rPr lang="en-US" sz="1800" dirty="0" err="1"/>
              <a:t>fröhlich</a:t>
            </a:r>
            <a:r>
              <a:rPr lang="en-US" sz="1800" dirty="0"/>
              <a:t> bin</a:t>
            </a:r>
          </a:p>
          <a:p>
            <a:pPr>
              <a:lnSpc>
                <a:spcPct val="110000"/>
              </a:lnSpc>
            </a:pPr>
            <a:endParaRPr lang="en-US" sz="700" dirty="0"/>
          </a:p>
        </p:txBody>
      </p:sp>
      <p:pic>
        <p:nvPicPr>
          <p:cNvPr id="6" name="Plassholder for innhold 5" descr="Et bilde som inneholder tekst&#10;&#10;Automatisk generert beskrivelse">
            <a:extLst>
              <a:ext uri="{FF2B5EF4-FFF2-40B4-BE49-F238E27FC236}">
                <a16:creationId xmlns:a16="http://schemas.microsoft.com/office/drawing/2014/main" id="{3D3D9BB8-F0BA-4B7A-BA23-5FB4B6F1BDE8}"/>
              </a:ext>
            </a:extLst>
          </p:cNvPr>
          <p:cNvPicPr>
            <a:picLocks noGrp="1" noChangeAspect="1"/>
          </p:cNvPicPr>
          <p:nvPr>
            <p:ph sz="half" idx="4294967295"/>
          </p:nvPr>
        </p:nvPicPr>
        <p:blipFill rotWithShape="1">
          <a:blip r:embed="rId3"/>
          <a:srcRect t="8153" r="1" b="1"/>
          <a:stretch/>
        </p:blipFill>
        <p:spPr>
          <a:xfrm>
            <a:off x="0" y="0"/>
            <a:ext cx="4424363" cy="6858000"/>
          </a:xfrm>
          <a:prstGeom prst="rect">
            <a:avLst/>
          </a:prstGeom>
          <a:ln w="12700">
            <a:solidFill>
              <a:schemeClr val="tx1"/>
            </a:solidFill>
          </a:ln>
        </p:spPr>
      </p:pic>
      <p:sp>
        <p:nvSpPr>
          <p:cNvPr id="2" name="Plassholder for bunntekst 1">
            <a:extLst>
              <a:ext uri="{FF2B5EF4-FFF2-40B4-BE49-F238E27FC236}">
                <a16:creationId xmlns:a16="http://schemas.microsoft.com/office/drawing/2014/main" id="{1D2D4C21-9113-45EA-A2B3-F983A3480AD8}"/>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326410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624A1565-B7E1-4C59-84A2-5831F1160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1">
            <a:extLst>
              <a:ext uri="{FF2B5EF4-FFF2-40B4-BE49-F238E27FC236}">
                <a16:creationId xmlns:a16="http://schemas.microsoft.com/office/drawing/2014/main" id="{3B8B134C-47B2-49B8-B810-2931B20EA7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1" name="Picture 13">
            <a:extLst>
              <a:ext uri="{FF2B5EF4-FFF2-40B4-BE49-F238E27FC236}">
                <a16:creationId xmlns:a16="http://schemas.microsoft.com/office/drawing/2014/main" id="{1550BD34-8417-42DB-BEA7-96B1E41562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EE04A24D-ECF7-4024-BAC2-981BA69CF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C3D135-9831-45A9-8FBE-2A2548C8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375ABF-52E0-4C78-B2CF-0A949D7D8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13A5A97-6F2E-4870-B9C3-D85E59E9CB30}"/>
              </a:ext>
            </a:extLst>
          </p:cNvPr>
          <p:cNvSpPr>
            <a:spLocks noGrp="1"/>
          </p:cNvSpPr>
          <p:nvPr>
            <p:ph type="title"/>
          </p:nvPr>
        </p:nvSpPr>
        <p:spPr>
          <a:xfrm>
            <a:off x="1969804" y="808056"/>
            <a:ext cx="3969504" cy="1077229"/>
          </a:xfrm>
        </p:spPr>
        <p:txBody>
          <a:bodyPr>
            <a:normAutofit/>
          </a:bodyPr>
          <a:lstStyle/>
          <a:p>
            <a:pPr algn="l"/>
            <a:r>
              <a:rPr lang="nb-NO"/>
              <a:t>INHALT: </a:t>
            </a:r>
          </a:p>
        </p:txBody>
      </p:sp>
      <p:sp>
        <p:nvSpPr>
          <p:cNvPr id="3" name="Plassholder for innhold 2">
            <a:extLst>
              <a:ext uri="{FF2B5EF4-FFF2-40B4-BE49-F238E27FC236}">
                <a16:creationId xmlns:a16="http://schemas.microsoft.com/office/drawing/2014/main" id="{293DB2E7-CA0F-4093-AEE3-5FE99D34F7B1}"/>
              </a:ext>
            </a:extLst>
          </p:cNvPr>
          <p:cNvSpPr>
            <a:spLocks noGrp="1"/>
          </p:cNvSpPr>
          <p:nvPr>
            <p:ph idx="1"/>
          </p:nvPr>
        </p:nvSpPr>
        <p:spPr>
          <a:xfrm>
            <a:off x="1969803" y="2052116"/>
            <a:ext cx="3969505" cy="3997828"/>
          </a:xfrm>
        </p:spPr>
        <p:txBody>
          <a:bodyPr>
            <a:normAutofit/>
          </a:bodyPr>
          <a:lstStyle/>
          <a:p>
            <a:r>
              <a:rPr lang="nb-NO" sz="1800"/>
              <a:t>Lehrplan und Lernziele</a:t>
            </a:r>
          </a:p>
          <a:p>
            <a:r>
              <a:rPr lang="nb-NO" sz="1800"/>
              <a:t>Methoden und Sozialformen</a:t>
            </a:r>
          </a:p>
          <a:p>
            <a:r>
              <a:rPr lang="nb-NO" sz="1800"/>
              <a:t>Textsorten</a:t>
            </a:r>
          </a:p>
          <a:p>
            <a:r>
              <a:rPr lang="nb-NO" sz="1800"/>
              <a:t>Beispiele</a:t>
            </a:r>
          </a:p>
          <a:p>
            <a:r>
              <a:rPr lang="nb-NO" sz="1800"/>
              <a:t>Zusammenfassung</a:t>
            </a:r>
          </a:p>
        </p:txBody>
      </p:sp>
      <p:pic>
        <p:nvPicPr>
          <p:cNvPr id="7" name="Graphic 6" descr="Plask">
            <a:extLst>
              <a:ext uri="{FF2B5EF4-FFF2-40B4-BE49-F238E27FC236}">
                <a16:creationId xmlns:a16="http://schemas.microsoft.com/office/drawing/2014/main" id="{68473649-CA6F-4994-937E-D214AA53D2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1768" y="1432023"/>
            <a:ext cx="3994617" cy="399461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2" name="Rectangle 21">
            <a:extLst>
              <a:ext uri="{FF2B5EF4-FFF2-40B4-BE49-F238E27FC236}">
                <a16:creationId xmlns:a16="http://schemas.microsoft.com/office/drawing/2014/main" id="{34BB1BDF-EAFF-49B6-ABF3-7F9B3201C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bunntekst 3">
            <a:extLst>
              <a:ext uri="{FF2B5EF4-FFF2-40B4-BE49-F238E27FC236}">
                <a16:creationId xmlns:a16="http://schemas.microsoft.com/office/drawing/2014/main" id="{4EE76F07-E95B-4ED0-B73E-8F7250DDA5BB}"/>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87153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93D02AEE-30DC-4942-A9CA-7A14F8B8E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D5823F2-909F-442D-BD72-0681CCC140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4231EAF6-FA22-4615-A4D3-D171F7E17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F2699857-2714-4E6A-8E11-6BEB9DF7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46078E7-FDC0-448B-97DE-4EDA7702E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66E038-37B1-43CF-AFE0-B21E9F57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1CFC5B1-96F5-44A6-9FBA-21E4ACD46231}"/>
              </a:ext>
            </a:extLst>
          </p:cNvPr>
          <p:cNvSpPr>
            <a:spLocks noGrp="1"/>
          </p:cNvSpPr>
          <p:nvPr>
            <p:ph type="title"/>
          </p:nvPr>
        </p:nvSpPr>
        <p:spPr>
          <a:xfrm>
            <a:off x="1964444" y="808056"/>
            <a:ext cx="3319381" cy="1077229"/>
          </a:xfrm>
        </p:spPr>
        <p:txBody>
          <a:bodyPr vert="horz" lIns="91440" tIns="45720" rIns="91440" bIns="45720" rtlCol="0" anchor="t">
            <a:normAutofit/>
          </a:bodyPr>
          <a:lstStyle/>
          <a:p>
            <a:pPr algn="l"/>
            <a:r>
              <a:rPr lang="en-US" sz="2400"/>
              <a:t>Thomas Heise: Heimat ist ein Raum aus Zeit</a:t>
            </a:r>
          </a:p>
        </p:txBody>
      </p:sp>
      <p:sp>
        <p:nvSpPr>
          <p:cNvPr id="4" name="Plassholder for innhold 3">
            <a:extLst>
              <a:ext uri="{FF2B5EF4-FFF2-40B4-BE49-F238E27FC236}">
                <a16:creationId xmlns:a16="http://schemas.microsoft.com/office/drawing/2014/main" id="{543B788C-7B76-4A12-80C1-1F4BD38D315B}"/>
              </a:ext>
            </a:extLst>
          </p:cNvPr>
          <p:cNvSpPr>
            <a:spLocks noGrp="1"/>
          </p:cNvSpPr>
          <p:nvPr>
            <p:ph sz="half" idx="2"/>
          </p:nvPr>
        </p:nvSpPr>
        <p:spPr>
          <a:xfrm>
            <a:off x="1964444" y="2052116"/>
            <a:ext cx="3319381" cy="3997828"/>
          </a:xfrm>
        </p:spPr>
        <p:txBody>
          <a:bodyPr vert="horz" lIns="91440" tIns="45720" rIns="91440" bIns="45720" rtlCol="0" anchor="ctr">
            <a:normAutofit lnSpcReduction="10000"/>
          </a:bodyPr>
          <a:lstStyle/>
          <a:p>
            <a:r>
              <a:rPr lang="en-US" sz="1800" dirty="0"/>
              <a:t>Von 2014 bis 2019 </a:t>
            </a:r>
            <a:r>
              <a:rPr lang="en-US" sz="1800" dirty="0" err="1"/>
              <a:t>dokumentierte</a:t>
            </a:r>
            <a:r>
              <a:rPr lang="en-US" sz="1800" dirty="0"/>
              <a:t> Thomas </a:t>
            </a:r>
            <a:r>
              <a:rPr lang="en-US" sz="1800" dirty="0" err="1"/>
              <a:t>Heise</a:t>
            </a:r>
            <a:r>
              <a:rPr lang="en-US" sz="1800" dirty="0"/>
              <a:t> das Leben seiner </a:t>
            </a:r>
            <a:r>
              <a:rPr lang="en-US" sz="1800" dirty="0" err="1"/>
              <a:t>Familie</a:t>
            </a:r>
            <a:r>
              <a:rPr lang="en-US" sz="1800" dirty="0"/>
              <a:t> </a:t>
            </a:r>
            <a:r>
              <a:rPr lang="en-US" sz="1800" dirty="0" err="1"/>
              <a:t>zwischen</a:t>
            </a:r>
            <a:r>
              <a:rPr lang="en-US" sz="1800" dirty="0"/>
              <a:t> Berlin und Wien </a:t>
            </a:r>
            <a:r>
              <a:rPr lang="en-US" sz="1800" dirty="0" err="1"/>
              <a:t>vom</a:t>
            </a:r>
            <a:r>
              <a:rPr lang="en-US" sz="1800" dirty="0"/>
              <a:t> </a:t>
            </a:r>
            <a:r>
              <a:rPr lang="en-US" sz="1800" dirty="0" err="1"/>
              <a:t>Ersten</a:t>
            </a:r>
            <a:r>
              <a:rPr lang="en-US" sz="1800" dirty="0"/>
              <a:t> </a:t>
            </a:r>
            <a:r>
              <a:rPr lang="en-US" sz="1800" dirty="0" err="1"/>
              <a:t>Weltkrieg</a:t>
            </a:r>
            <a:r>
              <a:rPr lang="en-US" sz="1800" dirty="0"/>
              <a:t> bis </a:t>
            </a:r>
            <a:r>
              <a:rPr lang="en-US" sz="1800" dirty="0" err="1"/>
              <a:t>zur</a:t>
            </a:r>
            <a:r>
              <a:rPr lang="en-US" sz="1800" dirty="0"/>
              <a:t> </a:t>
            </a:r>
            <a:r>
              <a:rPr lang="en-US" sz="1800" dirty="0" err="1"/>
              <a:t>Wiedervereinigung</a:t>
            </a:r>
            <a:r>
              <a:rPr lang="en-US" sz="1800" dirty="0"/>
              <a:t>. Er </a:t>
            </a:r>
            <a:r>
              <a:rPr lang="en-US" sz="1800" dirty="0" err="1"/>
              <a:t>benutzte</a:t>
            </a:r>
            <a:r>
              <a:rPr lang="en-US" sz="1800" dirty="0"/>
              <a:t> </a:t>
            </a:r>
            <a:r>
              <a:rPr lang="en-US" sz="1800" dirty="0" err="1"/>
              <a:t>Tonaufnahmen</a:t>
            </a:r>
            <a:r>
              <a:rPr lang="en-US" sz="1800" dirty="0"/>
              <a:t>, </a:t>
            </a:r>
            <a:r>
              <a:rPr lang="en-US" sz="1800" dirty="0" err="1"/>
              <a:t>Briefe</a:t>
            </a:r>
            <a:r>
              <a:rPr lang="en-US" sz="1800" dirty="0"/>
              <a:t> und </a:t>
            </a:r>
            <a:r>
              <a:rPr lang="en-US" sz="1800" dirty="0" err="1"/>
              <a:t>Bilder</a:t>
            </a:r>
            <a:r>
              <a:rPr lang="en-US" sz="1800" dirty="0"/>
              <a:t>.</a:t>
            </a:r>
          </a:p>
          <a:p>
            <a:r>
              <a:rPr lang="en-US" sz="1800" dirty="0"/>
              <a:t>AUFGABE: </a:t>
            </a:r>
            <a:r>
              <a:rPr lang="en-US" sz="1800" dirty="0" err="1"/>
              <a:t>Erkläre</a:t>
            </a:r>
            <a:r>
              <a:rPr lang="en-US" sz="1800" dirty="0"/>
              <a:t> den </a:t>
            </a:r>
            <a:r>
              <a:rPr lang="en-US" sz="1800" dirty="0" err="1"/>
              <a:t>Filmtitel</a:t>
            </a:r>
            <a:r>
              <a:rPr lang="en-US" sz="1800" dirty="0"/>
              <a:t> </a:t>
            </a:r>
            <a:r>
              <a:rPr lang="en-US" sz="1800" dirty="0" err="1"/>
              <a:t>schriftlich</a:t>
            </a:r>
            <a:r>
              <a:rPr lang="en-US" sz="1800" dirty="0"/>
              <a:t> </a:t>
            </a:r>
            <a:r>
              <a:rPr lang="en-US" sz="1800" dirty="0" err="1"/>
              <a:t>mit</a:t>
            </a:r>
            <a:r>
              <a:rPr lang="en-US" sz="1800" dirty="0"/>
              <a:t> </a:t>
            </a:r>
            <a:r>
              <a:rPr lang="en-US" sz="1800" dirty="0" err="1"/>
              <a:t>eigenen</a:t>
            </a:r>
            <a:r>
              <a:rPr lang="en-US" sz="1800" dirty="0"/>
              <a:t> </a:t>
            </a:r>
            <a:r>
              <a:rPr lang="en-US" sz="1800" dirty="0" err="1"/>
              <a:t>Worten</a:t>
            </a:r>
            <a:r>
              <a:rPr lang="en-US" sz="1800" dirty="0"/>
              <a:t>. </a:t>
            </a:r>
          </a:p>
        </p:txBody>
      </p:sp>
      <p:pic>
        <p:nvPicPr>
          <p:cNvPr id="6" name="Plassholder for innhold 5" descr="Et bilde som inneholder sitter, bord, skilt, boks&#10;&#10;Automatisk generert beskrivelse">
            <a:extLst>
              <a:ext uri="{FF2B5EF4-FFF2-40B4-BE49-F238E27FC236}">
                <a16:creationId xmlns:a16="http://schemas.microsoft.com/office/drawing/2014/main" id="{D7A0970F-8365-416F-861A-0D01E5459667}"/>
              </a:ext>
            </a:extLst>
          </p:cNvPr>
          <p:cNvPicPr>
            <a:picLocks noGrp="1" noChangeAspect="1"/>
          </p:cNvPicPr>
          <p:nvPr>
            <p:ph sz="half" idx="1"/>
          </p:nvPr>
        </p:nvPicPr>
        <p:blipFill rotWithShape="1">
          <a:blip r:embed="rId5"/>
          <a:srcRect l="2740"/>
          <a:stretch/>
        </p:blipFill>
        <p:spPr>
          <a:xfrm rot="5400000">
            <a:off x="5311731" y="785038"/>
            <a:ext cx="6858000" cy="5288377"/>
          </a:xfrm>
          <a:prstGeom prst="rect">
            <a:avLst/>
          </a:prstGeom>
          <a:ln w="12700">
            <a:solidFill>
              <a:schemeClr val="tx1"/>
            </a:solidFill>
          </a:ln>
        </p:spPr>
      </p:pic>
      <p:sp>
        <p:nvSpPr>
          <p:cNvPr id="37" name="Rectangle 36">
            <a:extLst>
              <a:ext uri="{FF2B5EF4-FFF2-40B4-BE49-F238E27FC236}">
                <a16:creationId xmlns:a16="http://schemas.microsoft.com/office/drawing/2014/main" id="{31E37FC9-ED36-42CE-9877-9EAB50FA8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020434F4-8AB7-460D-81B0-D4B3FCF279A4}"/>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027209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9"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0"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46" name="Rectangle 24">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6">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8">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30">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6543431-D167-4016-825F-F15BC4BEAE25}"/>
              </a:ext>
            </a:extLst>
          </p:cNvPr>
          <p:cNvSpPr>
            <a:spLocks noGrp="1"/>
          </p:cNvSpPr>
          <p:nvPr>
            <p:ph type="title"/>
          </p:nvPr>
        </p:nvSpPr>
        <p:spPr>
          <a:xfrm>
            <a:off x="1974738" y="808056"/>
            <a:ext cx="4986954" cy="1077229"/>
          </a:xfrm>
        </p:spPr>
        <p:txBody>
          <a:bodyPr vert="horz" lIns="91440" tIns="45720" rIns="91440" bIns="45720" rtlCol="0" anchor="t">
            <a:normAutofit/>
          </a:bodyPr>
          <a:lstStyle/>
          <a:p>
            <a:pPr algn="l"/>
            <a:r>
              <a:rPr lang="en-US"/>
              <a:t>Die Muppets als Influencer.</a:t>
            </a:r>
          </a:p>
        </p:txBody>
      </p:sp>
      <p:sp>
        <p:nvSpPr>
          <p:cNvPr id="4" name="Plassholder for innhold 3">
            <a:extLst>
              <a:ext uri="{FF2B5EF4-FFF2-40B4-BE49-F238E27FC236}">
                <a16:creationId xmlns:a16="http://schemas.microsoft.com/office/drawing/2014/main" id="{63FE6CD6-0A1C-4570-9C69-4452B2E52701}"/>
              </a:ext>
            </a:extLst>
          </p:cNvPr>
          <p:cNvSpPr>
            <a:spLocks noGrp="1"/>
          </p:cNvSpPr>
          <p:nvPr>
            <p:ph sz="half" idx="2"/>
          </p:nvPr>
        </p:nvSpPr>
        <p:spPr>
          <a:xfrm>
            <a:off x="1974739" y="2052116"/>
            <a:ext cx="4901548" cy="3997828"/>
          </a:xfrm>
        </p:spPr>
        <p:txBody>
          <a:bodyPr vert="horz" lIns="91440" tIns="45720" rIns="91440" bIns="45720" rtlCol="0" anchor="ctr">
            <a:normAutofit fontScale="85000" lnSpcReduction="20000"/>
          </a:bodyPr>
          <a:lstStyle/>
          <a:p>
            <a:r>
              <a:rPr lang="de-DE" sz="1600" dirty="0">
                <a:hlinkClick r:id="rId5"/>
              </a:rPr>
              <a:t>Sprung in die Streaming-Ära - Die Muppets sind jetzt Influencer - Kultur – SRF</a:t>
            </a:r>
            <a:endParaRPr lang="de-DE" sz="1600" dirty="0"/>
          </a:p>
          <a:p>
            <a:r>
              <a:rPr lang="de-DE" sz="1600" dirty="0"/>
              <a:t>Aufgabe: Schaut euch den Videoclip des Schweizer Rundfunks an.</a:t>
            </a:r>
          </a:p>
          <a:p>
            <a:r>
              <a:rPr lang="de-DE" sz="1600" dirty="0"/>
              <a:t>Notiert Antworten:</a:t>
            </a:r>
          </a:p>
          <a:p>
            <a:r>
              <a:rPr lang="de-DE" sz="1600" dirty="0"/>
              <a:t>Seit wann gibt es die Muppets?</a:t>
            </a:r>
          </a:p>
          <a:p>
            <a:r>
              <a:rPr lang="de-DE" sz="1600" dirty="0"/>
              <a:t>Was sind die Muppets?</a:t>
            </a:r>
          </a:p>
          <a:p>
            <a:r>
              <a:rPr lang="de-DE" sz="1600" dirty="0"/>
              <a:t>Welches Lifesty(le)-Angebot präsentiert Miss Piggy in der ersten Folge als Influencerin?</a:t>
            </a:r>
          </a:p>
          <a:p>
            <a:r>
              <a:rPr lang="de-DE" sz="1600" dirty="0"/>
              <a:t>Schreibe eine eigene Definition von „Influencer“.</a:t>
            </a:r>
          </a:p>
          <a:p>
            <a:r>
              <a:rPr lang="de-DE" sz="1600" dirty="0"/>
              <a:t>Was könnte ein Influencer mit „Heimat“ zu tun haben? </a:t>
            </a:r>
          </a:p>
          <a:p>
            <a:endParaRPr lang="en-US" sz="1800" dirty="0"/>
          </a:p>
        </p:txBody>
      </p:sp>
      <p:sp>
        <p:nvSpPr>
          <p:cNvPr id="50" name="Rectangle 32">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ssholder for innhold 5" descr="Et bilde som inneholder innendørs, person, bord, mann&#10;&#10;Automatisk generert beskrivelse">
            <a:extLst>
              <a:ext uri="{FF2B5EF4-FFF2-40B4-BE49-F238E27FC236}">
                <a16:creationId xmlns:a16="http://schemas.microsoft.com/office/drawing/2014/main" id="{827CC1B5-0074-474C-A8AF-59876636248A}"/>
              </a:ext>
            </a:extLst>
          </p:cNvPr>
          <p:cNvPicPr>
            <a:picLocks noGrp="1" noChangeAspect="1"/>
          </p:cNvPicPr>
          <p:nvPr>
            <p:ph sz="half" idx="1"/>
          </p:nvPr>
        </p:nvPicPr>
        <p:blipFill rotWithShape="1">
          <a:blip r:embed="rId6"/>
          <a:srcRect l="51082" r="10721"/>
          <a:stretch/>
        </p:blipFill>
        <p:spPr>
          <a:xfrm>
            <a:off x="7534656" y="227"/>
            <a:ext cx="4657039" cy="6858000"/>
          </a:xfrm>
          <a:prstGeom prst="rect">
            <a:avLst/>
          </a:prstGeom>
        </p:spPr>
      </p:pic>
      <p:pic>
        <p:nvPicPr>
          <p:cNvPr id="51" name="Picture 34">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
        <p:nvSpPr>
          <p:cNvPr id="3" name="Plassholder for bunntekst 2">
            <a:extLst>
              <a:ext uri="{FF2B5EF4-FFF2-40B4-BE49-F238E27FC236}">
                <a16:creationId xmlns:a16="http://schemas.microsoft.com/office/drawing/2014/main" id="{63317355-2E31-4CB1-A588-1D2CE5FA7942}"/>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267117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0588234-369D-4AAA-8574-F46830C48B33}"/>
              </a:ext>
            </a:extLst>
          </p:cNvPr>
          <p:cNvSpPr>
            <a:spLocks noGrp="1"/>
          </p:cNvSpPr>
          <p:nvPr>
            <p:ph type="title"/>
          </p:nvPr>
        </p:nvSpPr>
        <p:spPr/>
        <p:txBody>
          <a:bodyPr>
            <a:normAutofit fontScale="90000"/>
          </a:bodyPr>
          <a:lstStyle/>
          <a:p>
            <a:pPr algn="l"/>
            <a:r>
              <a:rPr lang="nb-NO" sz="2400" dirty="0" err="1"/>
              <a:t>Influencer</a:t>
            </a:r>
            <a:r>
              <a:rPr lang="nb-NO" sz="2400" dirty="0"/>
              <a:t> –   </a:t>
            </a:r>
            <a:r>
              <a:rPr lang="nb-NO" sz="2400" dirty="0" err="1"/>
              <a:t>Niveau</a:t>
            </a:r>
            <a:r>
              <a:rPr lang="nb-NO" sz="2400" dirty="0"/>
              <a:t> B1</a:t>
            </a:r>
            <a:br>
              <a:rPr lang="nb-NO" sz="2400" dirty="0"/>
            </a:br>
            <a:r>
              <a:rPr lang="nb-NO" sz="2000" dirty="0" err="1"/>
              <a:t>Schaut</a:t>
            </a:r>
            <a:r>
              <a:rPr lang="nb-NO" sz="2000" dirty="0"/>
              <a:t> </a:t>
            </a:r>
            <a:r>
              <a:rPr lang="nb-NO" sz="2000" dirty="0" err="1"/>
              <a:t>euch</a:t>
            </a:r>
            <a:r>
              <a:rPr lang="nb-NO" sz="2000" dirty="0"/>
              <a:t> </a:t>
            </a:r>
            <a:r>
              <a:rPr lang="nb-NO" sz="2000" dirty="0" err="1"/>
              <a:t>das</a:t>
            </a:r>
            <a:r>
              <a:rPr lang="nb-NO" sz="2000" dirty="0"/>
              <a:t> Video an. </a:t>
            </a:r>
            <a:r>
              <a:rPr lang="nb-NO" sz="2000" dirty="0" err="1"/>
              <a:t>Aufgabe</a:t>
            </a:r>
            <a:r>
              <a:rPr lang="nb-NO" sz="2000" dirty="0"/>
              <a:t>: </a:t>
            </a:r>
            <a:r>
              <a:rPr lang="nb-NO" sz="2000" dirty="0" err="1"/>
              <a:t>Notiert</a:t>
            </a:r>
            <a:r>
              <a:rPr lang="nb-NO" sz="2000" dirty="0"/>
              <a:t> die </a:t>
            </a:r>
            <a:r>
              <a:rPr lang="nb-NO" sz="2000" dirty="0" err="1"/>
              <a:t>Schlüsselwörter</a:t>
            </a:r>
            <a:r>
              <a:rPr lang="nb-NO" sz="2000" dirty="0"/>
              <a:t> aus dem </a:t>
            </a:r>
            <a:r>
              <a:rPr lang="nb-NO" sz="2000" dirty="0" err="1"/>
              <a:t>Video,warum</a:t>
            </a:r>
            <a:r>
              <a:rPr lang="nb-NO" sz="2000" dirty="0"/>
              <a:t> der </a:t>
            </a:r>
            <a:r>
              <a:rPr lang="nb-NO" sz="2000" dirty="0" err="1"/>
              <a:t>Influencer</a:t>
            </a:r>
            <a:r>
              <a:rPr lang="nb-NO" sz="2000" dirty="0"/>
              <a:t> zu einer </a:t>
            </a:r>
            <a:r>
              <a:rPr lang="nb-NO" sz="2000" dirty="0" err="1"/>
              <a:t>Heimat</a:t>
            </a:r>
            <a:r>
              <a:rPr lang="nb-NO" sz="2000" dirty="0"/>
              <a:t> </a:t>
            </a:r>
            <a:r>
              <a:rPr lang="nb-NO" sz="2000" dirty="0" err="1"/>
              <a:t>werden</a:t>
            </a:r>
            <a:r>
              <a:rPr lang="nb-NO" sz="2000" dirty="0"/>
              <a:t> </a:t>
            </a:r>
            <a:r>
              <a:rPr lang="nb-NO" sz="2000" dirty="0" err="1"/>
              <a:t>kann</a:t>
            </a:r>
            <a:r>
              <a:rPr lang="nb-NO" sz="2000" dirty="0"/>
              <a:t>. </a:t>
            </a:r>
            <a:r>
              <a:rPr lang="nb-NO" sz="2000" dirty="0" err="1"/>
              <a:t>Diskutiert</a:t>
            </a:r>
            <a:r>
              <a:rPr lang="nb-NO" sz="2000" dirty="0"/>
              <a:t> in der Gruppe.</a:t>
            </a:r>
          </a:p>
        </p:txBody>
      </p:sp>
      <p:pic>
        <p:nvPicPr>
          <p:cNvPr id="7" name="Influencer ein neuer Beruf DW Deutsch">
            <a:hlinkClick r:id="" action="ppaction://media"/>
            <a:extLst>
              <a:ext uri="{FF2B5EF4-FFF2-40B4-BE49-F238E27FC236}">
                <a16:creationId xmlns:a16="http://schemas.microsoft.com/office/drawing/2014/main" id="{80BBC4DD-BC18-4BE8-8562-C17E693844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17850" y="2052638"/>
            <a:ext cx="7105650" cy="3997325"/>
          </a:xfrm>
        </p:spPr>
      </p:pic>
      <p:sp>
        <p:nvSpPr>
          <p:cNvPr id="2" name="Plassholder for bunntekst 1">
            <a:extLst>
              <a:ext uri="{FF2B5EF4-FFF2-40B4-BE49-F238E27FC236}">
                <a16:creationId xmlns:a16="http://schemas.microsoft.com/office/drawing/2014/main" id="{3990082F-8972-4F08-A35C-BF919074A8D5}"/>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66828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D332E70F-66D6-4434-845C-496C04BFA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D4E6DE3-537D-4556-A29B-4F7D12604C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B63C3FA1-0B82-4A17-B202-0E662A6C5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BDB670E9-D1CC-4823-929E-D82BE0EF4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58CD205-EBBD-43F7-A6C9-84C2F5338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D631B1-7775-47F0-BBCD-BF0AA5265C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AB75E48-35D7-4386-BE3A-72C554A6495C}"/>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Der Mensch und KI (Künstliche Intelligenz)</a:t>
            </a:r>
          </a:p>
        </p:txBody>
      </p:sp>
      <p:pic>
        <p:nvPicPr>
          <p:cNvPr id="6" name="Plassholder for innhold 5" descr="Et bilde som inneholder objekt, innendørs, kjøkken, bord&#10;&#10;Automatisk generert beskrivelse">
            <a:extLst>
              <a:ext uri="{FF2B5EF4-FFF2-40B4-BE49-F238E27FC236}">
                <a16:creationId xmlns:a16="http://schemas.microsoft.com/office/drawing/2014/main" id="{C7225844-E4F0-44A6-ABD0-C90BE61651FC}"/>
              </a:ext>
            </a:extLst>
          </p:cNvPr>
          <p:cNvPicPr>
            <a:picLocks noGrp="1" noChangeAspect="1"/>
          </p:cNvPicPr>
          <p:nvPr>
            <p:ph sz="half" idx="1"/>
          </p:nvPr>
        </p:nvPicPr>
        <p:blipFill rotWithShape="1">
          <a:blip r:embed="rId5"/>
          <a:srcRect l="9996" r="20394"/>
          <a:stretch/>
        </p:blipFill>
        <p:spPr>
          <a:xfrm>
            <a:off x="2286939" y="2364159"/>
            <a:ext cx="2341722" cy="336405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Plassholder for innhold 3">
            <a:extLst>
              <a:ext uri="{FF2B5EF4-FFF2-40B4-BE49-F238E27FC236}">
                <a16:creationId xmlns:a16="http://schemas.microsoft.com/office/drawing/2014/main" id="{BDC1B601-7659-4451-AA34-47D79A1243CA}"/>
              </a:ext>
            </a:extLst>
          </p:cNvPr>
          <p:cNvSpPr>
            <a:spLocks noGrp="1"/>
          </p:cNvSpPr>
          <p:nvPr>
            <p:ph sz="half" idx="2"/>
          </p:nvPr>
        </p:nvSpPr>
        <p:spPr>
          <a:xfrm>
            <a:off x="5173516" y="2052116"/>
            <a:ext cx="5402384" cy="3997828"/>
          </a:xfrm>
        </p:spPr>
        <p:txBody>
          <a:bodyPr vert="horz" lIns="91440" tIns="45720" rIns="91440" bIns="45720" rtlCol="0" anchor="ctr">
            <a:normAutofit fontScale="92500" lnSpcReduction="10000"/>
          </a:bodyPr>
          <a:lstStyle/>
          <a:p>
            <a:r>
              <a:rPr lang="en-US" dirty="0" err="1"/>
              <a:t>Notiert</a:t>
            </a:r>
            <a:r>
              <a:rPr lang="en-US" dirty="0"/>
              <a:t> </a:t>
            </a:r>
            <a:r>
              <a:rPr lang="en-US" dirty="0" err="1"/>
              <a:t>drei</a:t>
            </a:r>
            <a:r>
              <a:rPr lang="en-US" dirty="0"/>
              <a:t> positive </a:t>
            </a:r>
            <a:r>
              <a:rPr lang="en-US" dirty="0" err="1"/>
              <a:t>Punkte</a:t>
            </a:r>
            <a:r>
              <a:rPr lang="en-US" dirty="0"/>
              <a:t> und </a:t>
            </a:r>
            <a:r>
              <a:rPr lang="en-US" dirty="0" err="1"/>
              <a:t>drei</a:t>
            </a:r>
            <a:r>
              <a:rPr lang="en-US" dirty="0"/>
              <a:t> negative </a:t>
            </a:r>
            <a:r>
              <a:rPr lang="en-US" dirty="0" err="1"/>
              <a:t>Punkte</a:t>
            </a:r>
            <a:r>
              <a:rPr lang="en-US" dirty="0"/>
              <a:t> </a:t>
            </a:r>
            <a:r>
              <a:rPr lang="en-US" dirty="0" err="1"/>
              <a:t>für</a:t>
            </a:r>
            <a:r>
              <a:rPr lang="en-US" dirty="0"/>
              <a:t> den </a:t>
            </a:r>
            <a:r>
              <a:rPr lang="en-US" dirty="0" err="1"/>
              <a:t>Einsatz</a:t>
            </a:r>
            <a:r>
              <a:rPr lang="en-US" dirty="0"/>
              <a:t> von KI </a:t>
            </a:r>
            <a:r>
              <a:rPr lang="en-US" dirty="0" err="1"/>
              <a:t>im</a:t>
            </a:r>
            <a:r>
              <a:rPr lang="en-US" dirty="0"/>
              <a:t> </a:t>
            </a:r>
            <a:r>
              <a:rPr lang="en-US" dirty="0" err="1"/>
              <a:t>Bereich</a:t>
            </a:r>
            <a:r>
              <a:rPr lang="en-US" dirty="0"/>
              <a:t> </a:t>
            </a:r>
            <a:r>
              <a:rPr lang="en-US" dirty="0" err="1"/>
              <a:t>Gesundheitspflege</a:t>
            </a:r>
            <a:r>
              <a:rPr lang="en-US" dirty="0"/>
              <a:t> und </a:t>
            </a:r>
            <a:r>
              <a:rPr lang="en-US" dirty="0" err="1"/>
              <a:t>Altenpflege</a:t>
            </a:r>
            <a:r>
              <a:rPr lang="en-US" dirty="0"/>
              <a:t>.</a:t>
            </a:r>
          </a:p>
          <a:p>
            <a:r>
              <a:rPr lang="en-US" dirty="0"/>
              <a:t>Hat KI </a:t>
            </a:r>
            <a:r>
              <a:rPr lang="en-US" dirty="0" err="1"/>
              <a:t>etwas</a:t>
            </a:r>
            <a:r>
              <a:rPr lang="en-US" dirty="0"/>
              <a:t> </a:t>
            </a:r>
            <a:r>
              <a:rPr lang="en-US" dirty="0" err="1"/>
              <a:t>mit</a:t>
            </a:r>
            <a:r>
              <a:rPr lang="en-US" dirty="0"/>
              <a:t> “Heimat” </a:t>
            </a:r>
            <a:r>
              <a:rPr lang="en-US" dirty="0" err="1"/>
              <a:t>zu</a:t>
            </a:r>
            <a:r>
              <a:rPr lang="en-US" dirty="0"/>
              <a:t> tun? </a:t>
            </a:r>
            <a:r>
              <a:rPr lang="en-US" dirty="0" err="1"/>
              <a:t>Antwort</a:t>
            </a:r>
            <a:r>
              <a:rPr lang="en-US" dirty="0"/>
              <a:t> </a:t>
            </a:r>
            <a:r>
              <a:rPr lang="en-US" dirty="0" err="1"/>
              <a:t>begründen</a:t>
            </a:r>
            <a:r>
              <a:rPr lang="en-US" dirty="0"/>
              <a:t>. </a:t>
            </a:r>
          </a:p>
          <a:p>
            <a:r>
              <a:rPr lang="en-US" dirty="0" err="1"/>
              <a:t>Wenn</a:t>
            </a:r>
            <a:r>
              <a:rPr lang="en-US" dirty="0"/>
              <a:t> </a:t>
            </a:r>
            <a:r>
              <a:rPr lang="en-US" dirty="0" err="1"/>
              <a:t>ihr</a:t>
            </a:r>
            <a:r>
              <a:rPr lang="en-US" dirty="0"/>
              <a:t> </a:t>
            </a:r>
            <a:r>
              <a:rPr lang="en-US" dirty="0" err="1"/>
              <a:t>wollt</a:t>
            </a:r>
            <a:r>
              <a:rPr lang="en-US" dirty="0"/>
              <a:t>, </a:t>
            </a:r>
            <a:r>
              <a:rPr lang="en-US" dirty="0" err="1"/>
              <a:t>könnt</a:t>
            </a:r>
            <a:r>
              <a:rPr lang="en-US" dirty="0"/>
              <a:t> </a:t>
            </a:r>
            <a:r>
              <a:rPr lang="en-US" dirty="0" err="1"/>
              <a:t>ihr</a:t>
            </a:r>
            <a:r>
              <a:rPr lang="en-US" dirty="0"/>
              <a:t> </a:t>
            </a:r>
            <a:r>
              <a:rPr lang="en-US" dirty="0" err="1"/>
              <a:t>euch</a:t>
            </a:r>
            <a:r>
              <a:rPr lang="en-US" dirty="0"/>
              <a:t> </a:t>
            </a:r>
            <a:r>
              <a:rPr lang="en-US" dirty="0" err="1"/>
              <a:t>zu</a:t>
            </a:r>
            <a:r>
              <a:rPr lang="en-US" dirty="0"/>
              <a:t> </a:t>
            </a:r>
            <a:r>
              <a:rPr lang="en-US" dirty="0" err="1"/>
              <a:t>Hause</a:t>
            </a:r>
            <a:r>
              <a:rPr lang="en-US" dirty="0"/>
              <a:t> den </a:t>
            </a:r>
            <a:r>
              <a:rPr lang="en-US" dirty="0" err="1"/>
              <a:t>Vortrag</a:t>
            </a:r>
            <a:r>
              <a:rPr lang="en-US" dirty="0"/>
              <a:t> von Professor Sam </a:t>
            </a:r>
            <a:r>
              <a:rPr lang="en-US" dirty="0" err="1"/>
              <a:t>Haddadin</a:t>
            </a:r>
            <a:r>
              <a:rPr lang="en-US" dirty="0"/>
              <a:t> </a:t>
            </a:r>
            <a:r>
              <a:rPr lang="en-US" dirty="0" err="1"/>
              <a:t>ansehen</a:t>
            </a:r>
            <a:r>
              <a:rPr lang="en-US" dirty="0"/>
              <a:t> und </a:t>
            </a:r>
            <a:r>
              <a:rPr lang="en-US" dirty="0" err="1"/>
              <a:t>anhören</a:t>
            </a:r>
            <a:r>
              <a:rPr lang="en-US" dirty="0"/>
              <a:t>  </a:t>
            </a:r>
          </a:p>
          <a:p>
            <a:r>
              <a:rPr lang="nb-NO" dirty="0" err="1">
                <a:hlinkClick r:id="rId6"/>
              </a:rPr>
              <a:t>Demografie</a:t>
            </a:r>
            <a:r>
              <a:rPr lang="nb-NO" dirty="0">
                <a:hlinkClick r:id="rId6"/>
              </a:rPr>
              <a:t> 3D: </a:t>
            </a:r>
            <a:r>
              <a:rPr lang="nb-NO" dirty="0" err="1">
                <a:hlinkClick r:id="rId6"/>
              </a:rPr>
              <a:t>Geriatronic</a:t>
            </a:r>
            <a:r>
              <a:rPr lang="nb-NO" dirty="0">
                <a:hlinkClick r:id="rId6"/>
              </a:rPr>
              <a:t> - </a:t>
            </a:r>
            <a:r>
              <a:rPr lang="nb-NO" dirty="0" err="1">
                <a:hlinkClick r:id="rId6"/>
              </a:rPr>
              <a:t>Körber-Stiftung</a:t>
            </a:r>
            <a:r>
              <a:rPr lang="nb-NO" dirty="0">
                <a:hlinkClick r:id="rId6"/>
              </a:rPr>
              <a:t> (koerber-stiftung.de)</a:t>
            </a:r>
            <a:r>
              <a:rPr lang="nb-NO" dirty="0"/>
              <a:t> </a:t>
            </a:r>
            <a:endParaRPr lang="en-US" dirty="0"/>
          </a:p>
        </p:txBody>
      </p:sp>
      <p:sp>
        <p:nvSpPr>
          <p:cNvPr id="37" name="Rectangle 36">
            <a:extLst>
              <a:ext uri="{FF2B5EF4-FFF2-40B4-BE49-F238E27FC236}">
                <a16:creationId xmlns:a16="http://schemas.microsoft.com/office/drawing/2014/main" id="{377D0143-3F1C-4954-A502-42BD883AE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7F994D23-DA9A-43A1-9477-8D4A85B02A0A}"/>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570774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28" name="Picture 7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29" name="Picture 7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30" name="Rectangle 7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1" name="Rectangle 7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2" name="Rectangle 7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8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4" name="TextBox 8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035" name="Rectangle 84">
            <a:extLst>
              <a:ext uri="{FF2B5EF4-FFF2-40B4-BE49-F238E27FC236}">
                <a16:creationId xmlns:a16="http://schemas.microsoft.com/office/drawing/2014/main" id="{93D02AEE-30DC-4942-A9CA-7A14F8B8E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86">
            <a:extLst>
              <a:ext uri="{FF2B5EF4-FFF2-40B4-BE49-F238E27FC236}">
                <a16:creationId xmlns:a16="http://schemas.microsoft.com/office/drawing/2014/main" id="{FD5823F2-909F-442D-BD72-0681CCC140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37" name="Picture 88">
            <a:extLst>
              <a:ext uri="{FF2B5EF4-FFF2-40B4-BE49-F238E27FC236}">
                <a16:creationId xmlns:a16="http://schemas.microsoft.com/office/drawing/2014/main" id="{4231EAF6-FA22-4615-A4D3-D171F7E17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38" name="Rectangle 90">
            <a:extLst>
              <a:ext uri="{FF2B5EF4-FFF2-40B4-BE49-F238E27FC236}">
                <a16:creationId xmlns:a16="http://schemas.microsoft.com/office/drawing/2014/main" id="{F2699857-2714-4E6A-8E11-6BEB9DF7F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92">
            <a:extLst>
              <a:ext uri="{FF2B5EF4-FFF2-40B4-BE49-F238E27FC236}">
                <a16:creationId xmlns:a16="http://schemas.microsoft.com/office/drawing/2014/main" id="{346078E7-FDC0-448B-97DE-4EDA7702E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94">
            <a:extLst>
              <a:ext uri="{FF2B5EF4-FFF2-40B4-BE49-F238E27FC236}">
                <a16:creationId xmlns:a16="http://schemas.microsoft.com/office/drawing/2014/main" id="{7266E038-37B1-43CF-AFE0-B21E9F572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2666699-551A-4B90-94C6-967817CCB929}"/>
              </a:ext>
            </a:extLst>
          </p:cNvPr>
          <p:cNvSpPr>
            <a:spLocks noGrp="1"/>
          </p:cNvSpPr>
          <p:nvPr>
            <p:ph type="title"/>
          </p:nvPr>
        </p:nvSpPr>
        <p:spPr>
          <a:xfrm>
            <a:off x="1964444" y="808056"/>
            <a:ext cx="3319381" cy="1077229"/>
          </a:xfrm>
        </p:spPr>
        <p:txBody>
          <a:bodyPr vert="horz" lIns="91440" tIns="45720" rIns="91440" bIns="45720" rtlCol="0" anchor="t">
            <a:normAutofit/>
          </a:bodyPr>
          <a:lstStyle/>
          <a:p>
            <a:pPr algn="l"/>
            <a:r>
              <a:rPr lang="en-US" sz="1900" dirty="0" err="1"/>
              <a:t>Tokenismus</a:t>
            </a:r>
            <a:br>
              <a:rPr lang="en-US" sz="1900" dirty="0"/>
            </a:br>
            <a:r>
              <a:rPr lang="en-US" sz="1900" dirty="0">
                <a:hlinkClick r:id="rId5"/>
              </a:rPr>
              <a:t>EPISODE HERUNTERLADEN (srf.ch)</a:t>
            </a:r>
            <a:r>
              <a:rPr lang="en-US" sz="1900" dirty="0"/>
              <a:t> </a:t>
            </a:r>
          </a:p>
        </p:txBody>
      </p:sp>
      <p:sp>
        <p:nvSpPr>
          <p:cNvPr id="3" name="Plassholder for innhold 2">
            <a:extLst>
              <a:ext uri="{FF2B5EF4-FFF2-40B4-BE49-F238E27FC236}">
                <a16:creationId xmlns:a16="http://schemas.microsoft.com/office/drawing/2014/main" id="{87EB367E-D515-4498-84C1-4E6A58057453}"/>
              </a:ext>
            </a:extLst>
          </p:cNvPr>
          <p:cNvSpPr>
            <a:spLocks noGrp="1"/>
          </p:cNvSpPr>
          <p:nvPr>
            <p:ph sz="half" idx="1"/>
          </p:nvPr>
        </p:nvSpPr>
        <p:spPr>
          <a:xfrm>
            <a:off x="1964444" y="2052116"/>
            <a:ext cx="3319381" cy="3997828"/>
          </a:xfrm>
        </p:spPr>
        <p:txBody>
          <a:bodyPr vert="horz" lIns="91440" tIns="45720" rIns="91440" bIns="45720" rtlCol="0" anchor="ctr">
            <a:normAutofit/>
          </a:bodyPr>
          <a:lstStyle/>
          <a:p>
            <a:r>
              <a:rPr lang="en-US" sz="1800" dirty="0"/>
              <a:t>¨</a:t>
            </a:r>
            <a:r>
              <a:rPr lang="en-US" sz="1800" dirty="0" err="1"/>
              <a:t>Klicke</a:t>
            </a:r>
            <a:r>
              <a:rPr lang="en-US" sz="1800" dirty="0"/>
              <a:t> auf den Link.</a:t>
            </a:r>
          </a:p>
          <a:p>
            <a:r>
              <a:rPr lang="en-US" sz="1800" dirty="0" err="1"/>
              <a:t>Hör</a:t>
            </a:r>
            <a:r>
              <a:rPr lang="en-US" sz="1800" dirty="0"/>
              <a:t> </a:t>
            </a:r>
            <a:r>
              <a:rPr lang="en-US" sz="1800" dirty="0" err="1"/>
              <a:t>dir</a:t>
            </a:r>
            <a:r>
              <a:rPr lang="en-US" sz="1800" dirty="0"/>
              <a:t> den Podcast </a:t>
            </a:r>
            <a:r>
              <a:rPr lang="en-US" sz="1800" dirty="0" err="1"/>
              <a:t>mehrmals</a:t>
            </a:r>
            <a:r>
              <a:rPr lang="en-US" sz="1800" dirty="0"/>
              <a:t> an.</a:t>
            </a:r>
          </a:p>
          <a:p>
            <a:r>
              <a:rPr lang="en-US" sz="1800" dirty="0" err="1"/>
              <a:t>Schreib</a:t>
            </a:r>
            <a:r>
              <a:rPr lang="en-US" sz="1800" dirty="0"/>
              <a:t> </a:t>
            </a:r>
            <a:r>
              <a:rPr lang="en-US" sz="1800" dirty="0" err="1"/>
              <a:t>dir</a:t>
            </a:r>
            <a:r>
              <a:rPr lang="en-US" sz="1800" dirty="0"/>
              <a:t> </a:t>
            </a:r>
            <a:r>
              <a:rPr lang="en-US" sz="1800" dirty="0" err="1"/>
              <a:t>dann</a:t>
            </a:r>
            <a:r>
              <a:rPr lang="en-US" sz="1800" dirty="0"/>
              <a:t> </a:t>
            </a:r>
            <a:r>
              <a:rPr lang="en-US" sz="1800" dirty="0" err="1"/>
              <a:t>eine</a:t>
            </a:r>
            <a:r>
              <a:rPr lang="en-US" sz="1800" dirty="0"/>
              <a:t> Definition von </a:t>
            </a:r>
            <a:r>
              <a:rPr lang="en-US" sz="1800" dirty="0" err="1"/>
              <a:t>Tokenismus</a:t>
            </a:r>
            <a:r>
              <a:rPr lang="en-US" sz="1800" dirty="0"/>
              <a:t> </a:t>
            </a:r>
            <a:r>
              <a:rPr lang="en-US" sz="1800" dirty="0" err="1"/>
              <a:t>aus</a:t>
            </a:r>
            <a:r>
              <a:rPr lang="en-US" sz="1800" dirty="0"/>
              <a:t> dem Podcast auf.</a:t>
            </a:r>
          </a:p>
          <a:p>
            <a:r>
              <a:rPr lang="en-US" sz="1800" dirty="0" err="1"/>
              <a:t>Notiere</a:t>
            </a:r>
            <a:r>
              <a:rPr lang="en-US" sz="1800" dirty="0"/>
              <a:t> </a:t>
            </a:r>
            <a:r>
              <a:rPr lang="en-US" sz="1800" dirty="0" err="1"/>
              <a:t>ein</a:t>
            </a:r>
            <a:r>
              <a:rPr lang="en-US" sz="1800" dirty="0"/>
              <a:t> </a:t>
            </a:r>
            <a:r>
              <a:rPr lang="en-US" sz="1800" dirty="0" err="1"/>
              <a:t>Beispiel</a:t>
            </a:r>
            <a:r>
              <a:rPr lang="en-US" sz="1800" dirty="0"/>
              <a:t> </a:t>
            </a:r>
            <a:r>
              <a:rPr lang="en-US" sz="1800" dirty="0" err="1"/>
              <a:t>aus</a:t>
            </a:r>
            <a:r>
              <a:rPr lang="en-US" sz="1800" dirty="0"/>
              <a:t> dem Podcast.</a:t>
            </a:r>
          </a:p>
        </p:txBody>
      </p:sp>
      <p:pic>
        <p:nvPicPr>
          <p:cNvPr id="1026" name="Picture 2" descr="100 Sekunden Wissen">
            <a:extLst>
              <a:ext uri="{FF2B5EF4-FFF2-40B4-BE49-F238E27FC236}">
                <a16:creationId xmlns:a16="http://schemas.microsoft.com/office/drawing/2014/main" id="{067286DF-55F1-4675-A820-25CFB69C3A03}"/>
              </a:ext>
            </a:extLst>
          </p:cNvPr>
          <p:cNvPicPr>
            <a:picLocks noGrp="1" noChangeAspect="1" noChangeArrowheads="1"/>
          </p:cNvPicPr>
          <p:nvPr>
            <p:ph sz="half" idx="2"/>
          </p:nvPr>
        </p:nvPicPr>
        <p:blipFill rotWithShape="1">
          <a:blip r:embed="rId6">
            <a:extLst>
              <a:ext uri="{28A0092B-C50C-407E-A947-70E740481C1C}">
                <a14:useLocalDpi xmlns:a14="http://schemas.microsoft.com/office/drawing/2010/main" val="0"/>
              </a:ext>
            </a:extLst>
          </a:blip>
          <a:srcRect l="3819" r="19068" b="-1"/>
          <a:stretch/>
        </p:blipFill>
        <p:spPr bwMode="auto">
          <a:xfrm>
            <a:off x="6096543" y="227"/>
            <a:ext cx="5288377" cy="6858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41" name="Rectangle 96">
            <a:extLst>
              <a:ext uri="{FF2B5EF4-FFF2-40B4-BE49-F238E27FC236}">
                <a16:creationId xmlns:a16="http://schemas.microsoft.com/office/drawing/2014/main" id="{31E37FC9-ED36-42CE-9877-9EAB50FA8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bunntekst 3">
            <a:extLst>
              <a:ext uri="{FF2B5EF4-FFF2-40B4-BE49-F238E27FC236}">
                <a16:creationId xmlns:a16="http://schemas.microsoft.com/office/drawing/2014/main" id="{C1C10B55-9D8E-495E-A19B-4EF20DF2BFC0}"/>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404097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39"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0"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46" name="Rectangle 24">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6">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8" name="Picture 28">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9" name="Rectangle 30">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2">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4">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FE2603B-3EE2-4702-96E8-215F175D5F5B}"/>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a:t>Der Stammtisch</a:t>
            </a:r>
          </a:p>
        </p:txBody>
      </p:sp>
      <p:sp>
        <p:nvSpPr>
          <p:cNvPr id="4" name="Plassholder for innhold 3">
            <a:extLst>
              <a:ext uri="{FF2B5EF4-FFF2-40B4-BE49-F238E27FC236}">
                <a16:creationId xmlns:a16="http://schemas.microsoft.com/office/drawing/2014/main" id="{CB970093-9A98-4D2E-981F-85F470CB3F52}"/>
              </a:ext>
            </a:extLst>
          </p:cNvPr>
          <p:cNvSpPr>
            <a:spLocks noGrp="1"/>
          </p:cNvSpPr>
          <p:nvPr>
            <p:ph sz="half" idx="2"/>
          </p:nvPr>
        </p:nvSpPr>
        <p:spPr>
          <a:xfrm>
            <a:off x="1975805" y="2052116"/>
            <a:ext cx="2908167" cy="3997828"/>
          </a:xfrm>
        </p:spPr>
        <p:txBody>
          <a:bodyPr vert="horz" lIns="91440" tIns="45720" rIns="91440" bIns="45720" rtlCol="0" anchor="ctr">
            <a:normAutofit/>
          </a:bodyPr>
          <a:lstStyle/>
          <a:p>
            <a:r>
              <a:rPr lang="en-US" sz="1600" dirty="0" err="1"/>
              <a:t>Finde</a:t>
            </a:r>
            <a:r>
              <a:rPr lang="en-US" sz="1600" dirty="0"/>
              <a:t> in </a:t>
            </a:r>
            <a:r>
              <a:rPr lang="en-US" sz="1600" dirty="0">
                <a:hlinkClick r:id="rId5"/>
              </a:rPr>
              <a:t>www.duden.de</a:t>
            </a:r>
            <a:r>
              <a:rPr lang="en-US" sz="1600" dirty="0"/>
              <a:t> die Definition von Stammtisch. </a:t>
            </a:r>
            <a:r>
              <a:rPr lang="en-US" sz="1600" dirty="0" err="1"/>
              <a:t>Notiere</a:t>
            </a:r>
            <a:r>
              <a:rPr lang="en-US" sz="1600" dirty="0"/>
              <a:t> </a:t>
            </a:r>
            <a:r>
              <a:rPr lang="en-US" sz="1600" dirty="0" err="1"/>
              <a:t>sie</a:t>
            </a:r>
            <a:r>
              <a:rPr lang="en-US" sz="1600" dirty="0"/>
              <a:t>.</a:t>
            </a:r>
          </a:p>
          <a:p>
            <a:r>
              <a:rPr lang="en-US" sz="1600" dirty="0" err="1"/>
              <a:t>Notiere</a:t>
            </a:r>
            <a:r>
              <a:rPr lang="en-US" sz="1600" dirty="0"/>
              <a:t> 3 </a:t>
            </a:r>
            <a:r>
              <a:rPr lang="en-US" sz="1600" dirty="0" err="1"/>
              <a:t>Vorteile</a:t>
            </a:r>
            <a:r>
              <a:rPr lang="en-US" sz="1600" dirty="0"/>
              <a:t> und </a:t>
            </a:r>
            <a:r>
              <a:rPr lang="en-US" sz="1600" dirty="0" err="1"/>
              <a:t>drei</a:t>
            </a:r>
            <a:r>
              <a:rPr lang="en-US" sz="1600" dirty="0"/>
              <a:t> </a:t>
            </a:r>
            <a:r>
              <a:rPr lang="en-US" sz="1600" dirty="0" err="1"/>
              <a:t>Nachteile</a:t>
            </a:r>
            <a:r>
              <a:rPr lang="en-US" sz="1600" dirty="0"/>
              <a:t> von </a:t>
            </a:r>
            <a:r>
              <a:rPr lang="en-US" sz="1600" dirty="0" err="1"/>
              <a:t>Stammtischen</a:t>
            </a:r>
            <a:r>
              <a:rPr lang="en-US" sz="1600" dirty="0"/>
              <a:t>.</a:t>
            </a:r>
          </a:p>
          <a:p>
            <a:r>
              <a:rPr lang="en-US" sz="1600" dirty="0" err="1"/>
              <a:t>Kennst</a:t>
            </a:r>
            <a:r>
              <a:rPr lang="en-US" sz="1600" dirty="0"/>
              <a:t> du </a:t>
            </a:r>
            <a:r>
              <a:rPr lang="en-US" sz="1600" dirty="0" err="1"/>
              <a:t>andere</a:t>
            </a:r>
            <a:r>
              <a:rPr lang="en-US" sz="1600" dirty="0"/>
              <a:t> </a:t>
            </a:r>
            <a:r>
              <a:rPr lang="en-US" sz="1600" dirty="0" err="1"/>
              <a:t>Orte</a:t>
            </a:r>
            <a:r>
              <a:rPr lang="en-US" sz="1600" dirty="0"/>
              <a:t> </a:t>
            </a:r>
            <a:r>
              <a:rPr lang="en-US" sz="1600" dirty="0" err="1"/>
              <a:t>mit</a:t>
            </a:r>
            <a:r>
              <a:rPr lang="en-US" sz="1600" dirty="0"/>
              <a:t> </a:t>
            </a:r>
            <a:r>
              <a:rPr lang="en-US" sz="1600" dirty="0" err="1"/>
              <a:t>ähnlicher</a:t>
            </a:r>
            <a:r>
              <a:rPr lang="en-US" sz="1600" dirty="0"/>
              <a:t> </a:t>
            </a:r>
            <a:r>
              <a:rPr lang="en-US" sz="1600" dirty="0" err="1"/>
              <a:t>Funktion</a:t>
            </a:r>
            <a:r>
              <a:rPr lang="en-US" sz="1600" dirty="0"/>
              <a:t>, </a:t>
            </a:r>
            <a:r>
              <a:rPr lang="en-US" sz="1600" dirty="0" err="1"/>
              <a:t>vielleicht</a:t>
            </a:r>
            <a:r>
              <a:rPr lang="en-US" sz="1600" dirty="0"/>
              <a:t> </a:t>
            </a:r>
            <a:r>
              <a:rPr lang="en-US" sz="1600" dirty="0" err="1"/>
              <a:t>aus</a:t>
            </a:r>
            <a:r>
              <a:rPr lang="en-US" sz="1600" dirty="0"/>
              <a:t> </a:t>
            </a:r>
            <a:r>
              <a:rPr lang="en-US" sz="1600" dirty="0" err="1"/>
              <a:t>anderen</a:t>
            </a:r>
            <a:r>
              <a:rPr lang="en-US" sz="1600" dirty="0"/>
              <a:t> </a:t>
            </a:r>
            <a:r>
              <a:rPr lang="en-US" sz="1600" dirty="0" err="1"/>
              <a:t>Kulturen</a:t>
            </a:r>
            <a:r>
              <a:rPr lang="en-US" sz="1600" dirty="0"/>
              <a:t>? </a:t>
            </a:r>
            <a:r>
              <a:rPr lang="en-US" sz="1600" dirty="0" err="1"/>
              <a:t>Notiere</a:t>
            </a:r>
            <a:r>
              <a:rPr lang="en-US" sz="1600" dirty="0"/>
              <a:t> </a:t>
            </a:r>
            <a:r>
              <a:rPr lang="en-US" sz="1600" dirty="0" err="1"/>
              <a:t>sie</a:t>
            </a:r>
            <a:r>
              <a:rPr lang="en-US" sz="1600" dirty="0"/>
              <a:t>.</a:t>
            </a:r>
          </a:p>
        </p:txBody>
      </p:sp>
      <p:pic>
        <p:nvPicPr>
          <p:cNvPr id="6" name="Plassholder for innhold 5" descr="Et bilde som inneholder innendørs, bord, henge, metall&#10;&#10;Automatisk generert beskrivelse">
            <a:extLst>
              <a:ext uri="{FF2B5EF4-FFF2-40B4-BE49-F238E27FC236}">
                <a16:creationId xmlns:a16="http://schemas.microsoft.com/office/drawing/2014/main" id="{6644C0DE-3435-4210-9738-E3CD0818C788}"/>
              </a:ext>
            </a:extLst>
          </p:cNvPr>
          <p:cNvPicPr>
            <a:picLocks noGrp="1" noChangeAspect="1"/>
          </p:cNvPicPr>
          <p:nvPr>
            <p:ph sz="half" idx="1"/>
          </p:nvPr>
        </p:nvPicPr>
        <p:blipFill rotWithShape="1">
          <a:blip r:embed="rId6"/>
          <a:srcRect t="6072" b="778"/>
          <a:stretch/>
        </p:blipFill>
        <p:spPr>
          <a:xfrm>
            <a:off x="5432992" y="2348779"/>
            <a:ext cx="4818974"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52" name="Rectangle 36">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26F3BCC2-CBA1-410B-A0E2-9245B6E29D29}"/>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595042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67" name="Picture 41">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9" name="Picture 43">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0" name="Rectangle 45">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47">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49">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51">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TextBox 53">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75" name="Rectangle 55">
            <a:extLst>
              <a:ext uri="{FF2B5EF4-FFF2-40B4-BE49-F238E27FC236}">
                <a16:creationId xmlns:a16="http://schemas.microsoft.com/office/drawing/2014/main" id="{624A1565-B7E1-4C59-84A2-5831F1160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57">
            <a:extLst>
              <a:ext uri="{FF2B5EF4-FFF2-40B4-BE49-F238E27FC236}">
                <a16:creationId xmlns:a16="http://schemas.microsoft.com/office/drawing/2014/main" id="{3B8B134C-47B2-49B8-B810-2931B20EA7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7" name="Picture 59">
            <a:extLst>
              <a:ext uri="{FF2B5EF4-FFF2-40B4-BE49-F238E27FC236}">
                <a16:creationId xmlns:a16="http://schemas.microsoft.com/office/drawing/2014/main" id="{1550BD34-8417-42DB-BEA7-96B1E41562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8" name="Rectangle 61">
            <a:extLst>
              <a:ext uri="{FF2B5EF4-FFF2-40B4-BE49-F238E27FC236}">
                <a16:creationId xmlns:a16="http://schemas.microsoft.com/office/drawing/2014/main" id="{EE04A24D-ECF7-4024-BAC2-981BA69CF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3">
            <a:extLst>
              <a:ext uri="{FF2B5EF4-FFF2-40B4-BE49-F238E27FC236}">
                <a16:creationId xmlns:a16="http://schemas.microsoft.com/office/drawing/2014/main" id="{F1C3D135-9831-45A9-8FBE-2A2548C8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8375ABF-52E0-4C78-B2CF-0A949D7D8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6709BD5-386F-4E73-AFF2-073AF5D57155}"/>
              </a:ext>
            </a:extLst>
          </p:cNvPr>
          <p:cNvSpPr>
            <a:spLocks noGrp="1"/>
          </p:cNvSpPr>
          <p:nvPr>
            <p:ph type="title"/>
          </p:nvPr>
        </p:nvSpPr>
        <p:spPr>
          <a:xfrm>
            <a:off x="1969804" y="808056"/>
            <a:ext cx="3969504" cy="1077229"/>
          </a:xfrm>
        </p:spPr>
        <p:txBody>
          <a:bodyPr vert="horz" lIns="91440" tIns="45720" rIns="91440" bIns="45720" rtlCol="0" anchor="t">
            <a:normAutofit/>
          </a:bodyPr>
          <a:lstStyle/>
          <a:p>
            <a:pPr algn="l"/>
            <a:r>
              <a:rPr lang="en-US" sz="1400" dirty="0">
                <a:hlinkClick r:id="rId5"/>
              </a:rPr>
              <a:t>https://www.berliner-zeitung.de/kultur-vergnuegen/vietnamesen-berlin-viet-deutsch-ist-zuhause-da-wo-die-sternfruechte-suess-sind-li.116745</a:t>
            </a:r>
            <a:endParaRPr lang="en-US" sz="1400" dirty="0"/>
          </a:p>
        </p:txBody>
      </p:sp>
      <p:sp>
        <p:nvSpPr>
          <p:cNvPr id="3" name="Plassholder for innhold 2">
            <a:extLst>
              <a:ext uri="{FF2B5EF4-FFF2-40B4-BE49-F238E27FC236}">
                <a16:creationId xmlns:a16="http://schemas.microsoft.com/office/drawing/2014/main" id="{48DF3018-BB5C-4E23-825D-0CC91A46CDE6}"/>
              </a:ext>
            </a:extLst>
          </p:cNvPr>
          <p:cNvSpPr>
            <a:spLocks noGrp="1"/>
          </p:cNvSpPr>
          <p:nvPr>
            <p:ph sz="half" idx="1"/>
          </p:nvPr>
        </p:nvSpPr>
        <p:spPr>
          <a:xfrm>
            <a:off x="1969803" y="1818614"/>
            <a:ext cx="3969505" cy="4231330"/>
          </a:xfrm>
        </p:spPr>
        <p:txBody>
          <a:bodyPr vert="horz" lIns="91440" tIns="45720" rIns="91440" bIns="45720" rtlCol="0" anchor="ctr">
            <a:normAutofit fontScale="62500" lnSpcReduction="20000"/>
          </a:bodyPr>
          <a:lstStyle/>
          <a:p>
            <a:endParaRPr lang="en-US" sz="1800" dirty="0"/>
          </a:p>
          <a:p>
            <a:r>
              <a:rPr lang="en-US" sz="1800" dirty="0"/>
              <a:t>AUFGABE: Klick auf den Link, lies die </a:t>
            </a:r>
          </a:p>
          <a:p>
            <a:r>
              <a:rPr lang="en-US" sz="1800" dirty="0" err="1"/>
              <a:t>Buchrezension</a:t>
            </a:r>
            <a:r>
              <a:rPr lang="en-US" sz="1800" dirty="0"/>
              <a:t> und </a:t>
            </a:r>
            <a:r>
              <a:rPr lang="en-US" sz="1800" dirty="0" err="1"/>
              <a:t>notiere</a:t>
            </a:r>
            <a:r>
              <a:rPr lang="en-US" sz="1800" dirty="0"/>
              <a:t> </a:t>
            </a:r>
            <a:r>
              <a:rPr lang="en-US" sz="1800" dirty="0" err="1"/>
              <a:t>Stichwörter</a:t>
            </a:r>
            <a:r>
              <a:rPr lang="en-US" sz="1800" dirty="0"/>
              <a:t> </a:t>
            </a:r>
            <a:r>
              <a:rPr lang="en-US" sz="1800" dirty="0" err="1"/>
              <a:t>zu</a:t>
            </a:r>
            <a:r>
              <a:rPr lang="en-US" sz="1800" dirty="0"/>
              <a:t> </a:t>
            </a:r>
            <a:r>
              <a:rPr lang="en-US" sz="1800" dirty="0" err="1"/>
              <a:t>folgenden</a:t>
            </a:r>
            <a:r>
              <a:rPr lang="en-US" sz="1800" dirty="0"/>
              <a:t> </a:t>
            </a:r>
            <a:r>
              <a:rPr lang="en-US" sz="1800" dirty="0" err="1"/>
              <a:t>Punkten</a:t>
            </a:r>
            <a:r>
              <a:rPr lang="en-US" sz="1800" dirty="0"/>
              <a:t> </a:t>
            </a:r>
            <a:r>
              <a:rPr lang="en-US" sz="1800" dirty="0" err="1"/>
              <a:t>für</a:t>
            </a:r>
            <a:r>
              <a:rPr lang="en-US" sz="1800" dirty="0"/>
              <a:t> </a:t>
            </a:r>
            <a:r>
              <a:rPr lang="en-US" sz="1800" dirty="0" err="1"/>
              <a:t>ein</a:t>
            </a:r>
            <a:r>
              <a:rPr lang="en-US" sz="1800" dirty="0"/>
              <a:t> Interview:</a:t>
            </a:r>
          </a:p>
          <a:p>
            <a:r>
              <a:rPr lang="en-US" sz="1800" dirty="0" err="1"/>
              <a:t>Bevölkerungsgruppe</a:t>
            </a:r>
            <a:r>
              <a:rPr lang="en-US" sz="1800" dirty="0"/>
              <a:t>:</a:t>
            </a:r>
          </a:p>
          <a:p>
            <a:r>
              <a:rPr lang="en-US" sz="1800" dirty="0" err="1"/>
              <a:t>Zahl</a:t>
            </a:r>
            <a:r>
              <a:rPr lang="en-US" sz="1800" dirty="0"/>
              <a:t> (</a:t>
            </a:r>
            <a:r>
              <a:rPr lang="en-US" sz="1800" dirty="0" err="1"/>
              <a:t>steigend</a:t>
            </a:r>
            <a:r>
              <a:rPr lang="en-US" sz="1800" dirty="0"/>
              <a:t> </a:t>
            </a:r>
            <a:r>
              <a:rPr lang="en-US" sz="1800" dirty="0" err="1"/>
              <a:t>oder</a:t>
            </a:r>
            <a:r>
              <a:rPr lang="en-US" sz="1800" dirty="0"/>
              <a:t> </a:t>
            </a:r>
            <a:r>
              <a:rPr lang="en-US" sz="1800" dirty="0" err="1"/>
              <a:t>fallend</a:t>
            </a:r>
            <a:r>
              <a:rPr lang="en-US" sz="1800" dirty="0"/>
              <a:t>)?</a:t>
            </a:r>
          </a:p>
          <a:p>
            <a:r>
              <a:rPr lang="en-US" sz="1800" dirty="0"/>
              <a:t>Wo (</a:t>
            </a:r>
            <a:r>
              <a:rPr lang="en-US" sz="1800" dirty="0" err="1"/>
              <a:t>präzise</a:t>
            </a:r>
            <a:r>
              <a:rPr lang="en-US" sz="1800" dirty="0"/>
              <a:t> </a:t>
            </a:r>
            <a:r>
              <a:rPr lang="en-US" sz="1800" dirty="0" err="1"/>
              <a:t>Angaben</a:t>
            </a:r>
            <a:r>
              <a:rPr lang="en-US" sz="1800" dirty="0"/>
              <a:t>)?</a:t>
            </a:r>
          </a:p>
          <a:p>
            <a:r>
              <a:rPr lang="en-US" sz="1800" dirty="0" err="1"/>
              <a:t>Historische</a:t>
            </a:r>
            <a:r>
              <a:rPr lang="en-US" sz="1800" dirty="0"/>
              <a:t> </a:t>
            </a:r>
            <a:r>
              <a:rPr lang="en-US" sz="1800" dirty="0" err="1"/>
              <a:t>Ursachen</a:t>
            </a:r>
            <a:r>
              <a:rPr lang="en-US" sz="1800" dirty="0"/>
              <a:t> </a:t>
            </a:r>
            <a:r>
              <a:rPr lang="en-US" sz="1800" dirty="0" err="1"/>
              <a:t>für</a:t>
            </a:r>
            <a:r>
              <a:rPr lang="en-US" sz="1800" dirty="0"/>
              <a:t> </a:t>
            </a:r>
            <a:r>
              <a:rPr lang="en-US" sz="1800" dirty="0" err="1"/>
              <a:t>Zuzug</a:t>
            </a:r>
            <a:r>
              <a:rPr lang="en-US" sz="1800" dirty="0"/>
              <a:t>?</a:t>
            </a:r>
          </a:p>
          <a:p>
            <a:r>
              <a:rPr lang="en-US" sz="1800" dirty="0"/>
              <a:t>Die </a:t>
            </a:r>
            <a:r>
              <a:rPr lang="en-US" sz="1800" dirty="0" err="1"/>
              <a:t>Herausforderungen</a:t>
            </a:r>
            <a:r>
              <a:rPr lang="en-US" sz="1800" dirty="0"/>
              <a:t> der 2. Generation?</a:t>
            </a:r>
          </a:p>
          <a:p>
            <a:r>
              <a:rPr lang="en-US" sz="1800" dirty="0" err="1"/>
              <a:t>Wodurch</a:t>
            </a:r>
            <a:r>
              <a:rPr lang="en-US" sz="1800" dirty="0"/>
              <a:t> </a:t>
            </a:r>
            <a:r>
              <a:rPr lang="en-US" sz="1800" dirty="0" err="1"/>
              <a:t>erlebt</a:t>
            </a:r>
            <a:r>
              <a:rPr lang="en-US" sz="1800" dirty="0"/>
              <a:t> </a:t>
            </a:r>
            <a:r>
              <a:rPr lang="en-US" sz="1800" dirty="0" err="1"/>
              <a:t>NhuMi</a:t>
            </a:r>
            <a:r>
              <a:rPr lang="en-US" sz="1800" dirty="0"/>
              <a:t> das </a:t>
            </a:r>
            <a:r>
              <a:rPr lang="en-US" sz="1800" dirty="0" err="1"/>
              <a:t>Anderssein</a:t>
            </a:r>
            <a:r>
              <a:rPr lang="en-US" sz="1800" dirty="0"/>
              <a:t> in der Schule?</a:t>
            </a:r>
          </a:p>
          <a:p>
            <a:r>
              <a:rPr lang="en-US" sz="1800" dirty="0"/>
              <a:t>Was </a:t>
            </a:r>
            <a:r>
              <a:rPr lang="en-US" sz="1800" dirty="0" err="1"/>
              <a:t>ist</a:t>
            </a:r>
            <a:r>
              <a:rPr lang="en-US" sz="1800" dirty="0"/>
              <a:t> Heimat </a:t>
            </a:r>
            <a:r>
              <a:rPr lang="en-US" sz="1800" dirty="0" err="1"/>
              <a:t>für</a:t>
            </a:r>
            <a:r>
              <a:rPr lang="en-US" sz="1800" dirty="0"/>
              <a:t> </a:t>
            </a:r>
            <a:r>
              <a:rPr lang="en-US" sz="1800" dirty="0" err="1"/>
              <a:t>NhuMi</a:t>
            </a:r>
            <a:r>
              <a:rPr lang="en-US" sz="1800" dirty="0"/>
              <a:t>? </a:t>
            </a:r>
            <a:r>
              <a:rPr lang="en-US" sz="1800" dirty="0" err="1"/>
              <a:t>Siehe</a:t>
            </a:r>
            <a:r>
              <a:rPr lang="en-US" sz="1800" dirty="0"/>
              <a:t> </a:t>
            </a:r>
            <a:r>
              <a:rPr lang="en-US" sz="1800" dirty="0" err="1"/>
              <a:t>Titel</a:t>
            </a:r>
            <a:r>
              <a:rPr lang="en-US" sz="1800" dirty="0"/>
              <a:t>.</a:t>
            </a:r>
          </a:p>
          <a:p>
            <a:endParaRPr lang="en-US" sz="1800" dirty="0"/>
          </a:p>
          <a:p>
            <a:endParaRPr lang="en-US" sz="1800" dirty="0"/>
          </a:p>
        </p:txBody>
      </p:sp>
      <p:pic>
        <p:nvPicPr>
          <p:cNvPr id="6" name="Plassholder for innhold 5" descr="Et bilde som inneholder utendørs, banan, gress, grønn&#10;&#10;Automatisk generert beskrivelse">
            <a:extLst>
              <a:ext uri="{FF2B5EF4-FFF2-40B4-BE49-F238E27FC236}">
                <a16:creationId xmlns:a16="http://schemas.microsoft.com/office/drawing/2014/main" id="{246FF1EB-A5DF-4781-A21B-E8DB5AE4AE9C}"/>
              </a:ext>
            </a:extLst>
          </p:cNvPr>
          <p:cNvPicPr>
            <a:picLocks noGrp="1" noChangeAspect="1"/>
          </p:cNvPicPr>
          <p:nvPr>
            <p:ph sz="half" idx="2"/>
          </p:nvPr>
        </p:nvPicPr>
        <p:blipFill rotWithShape="1">
          <a:blip r:embed="rId6"/>
          <a:srcRect t="2931" r="1" b="10184"/>
          <a:stretch/>
        </p:blipFill>
        <p:spPr>
          <a:xfrm>
            <a:off x="6751768" y="839211"/>
            <a:ext cx="3994617" cy="518024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68" name="Rectangle 67">
            <a:extLst>
              <a:ext uri="{FF2B5EF4-FFF2-40B4-BE49-F238E27FC236}">
                <a16:creationId xmlns:a16="http://schemas.microsoft.com/office/drawing/2014/main" id="{34BB1BDF-EAFF-49B6-ABF3-7F9B3201C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bunntekst 3">
            <a:extLst>
              <a:ext uri="{FF2B5EF4-FFF2-40B4-BE49-F238E27FC236}">
                <a16:creationId xmlns:a16="http://schemas.microsoft.com/office/drawing/2014/main" id="{3ADDF614-B0F2-46C2-B34C-A01D7C130C23}"/>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71914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55"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56"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7"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18">
            <a:extLst>
              <a:ext uri="{FF2B5EF4-FFF2-40B4-BE49-F238E27FC236}">
                <a16:creationId xmlns:a16="http://schemas.microsoft.com/office/drawing/2014/main" id="{24923D72-7E69-464B-94C5-B2530008D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20">
            <a:extLst>
              <a:ext uri="{FF2B5EF4-FFF2-40B4-BE49-F238E27FC236}">
                <a16:creationId xmlns:a16="http://schemas.microsoft.com/office/drawing/2014/main" id="{A00CCC86-7A88-4DFF-A0D0-6604606A2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TextBox 22">
            <a:extLst>
              <a:ext uri="{FF2B5EF4-FFF2-40B4-BE49-F238E27FC236}">
                <a16:creationId xmlns:a16="http://schemas.microsoft.com/office/drawing/2014/main" id="{E1F8ABFD-155B-4386-AE33-6E13057CFC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62" name="Rectangle 24">
            <a:extLst>
              <a:ext uri="{FF2B5EF4-FFF2-40B4-BE49-F238E27FC236}">
                <a16:creationId xmlns:a16="http://schemas.microsoft.com/office/drawing/2014/main" id="{B3408E4B-2DDD-4FB3-9181-7D8A09775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26">
            <a:extLst>
              <a:ext uri="{FF2B5EF4-FFF2-40B4-BE49-F238E27FC236}">
                <a16:creationId xmlns:a16="http://schemas.microsoft.com/office/drawing/2014/main" id="{3FCA32F3-0B4B-449A-8A9D-309A1B6782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4" name="Picture 28">
            <a:extLst>
              <a:ext uri="{FF2B5EF4-FFF2-40B4-BE49-F238E27FC236}">
                <a16:creationId xmlns:a16="http://schemas.microsoft.com/office/drawing/2014/main" id="{D1C78E1D-D549-4B5E-B65A-7353ED14D8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5" name="Rectangle 30">
            <a:extLst>
              <a:ext uri="{FF2B5EF4-FFF2-40B4-BE49-F238E27FC236}">
                <a16:creationId xmlns:a16="http://schemas.microsoft.com/office/drawing/2014/main" id="{BC93C630-65D6-40FA-A096-8251FB983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32">
            <a:extLst>
              <a:ext uri="{FF2B5EF4-FFF2-40B4-BE49-F238E27FC236}">
                <a16:creationId xmlns:a16="http://schemas.microsoft.com/office/drawing/2014/main" id="{C2C51E34-9874-483C-A2C5-C9D271AD1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34">
            <a:extLst>
              <a:ext uri="{FF2B5EF4-FFF2-40B4-BE49-F238E27FC236}">
                <a16:creationId xmlns:a16="http://schemas.microsoft.com/office/drawing/2014/main" id="{6109E7E7-5EA4-4526-A350-196FF2782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8293194-34E4-4A79-A0C0-8C9D27EE5047}"/>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sz="1600" dirty="0" err="1"/>
              <a:t>Elif</a:t>
            </a:r>
            <a:r>
              <a:rPr lang="en-US" sz="1600" dirty="0"/>
              <a:t> </a:t>
            </a:r>
            <a:r>
              <a:rPr lang="en-US" sz="1600" dirty="0" err="1"/>
              <a:t>Shafak</a:t>
            </a:r>
            <a:r>
              <a:rPr lang="en-US" sz="1600" dirty="0"/>
              <a:t> «</a:t>
            </a:r>
            <a:r>
              <a:rPr lang="en-US" sz="1600" dirty="0" err="1"/>
              <a:t>Schau</a:t>
            </a:r>
            <a:r>
              <a:rPr lang="en-US" sz="1600" dirty="0"/>
              <a:t> </a:t>
            </a:r>
            <a:r>
              <a:rPr lang="en-US" sz="1600" dirty="0" err="1"/>
              <a:t>mich</a:t>
            </a:r>
            <a:r>
              <a:rPr lang="en-US" sz="1600" dirty="0"/>
              <a:t> an». </a:t>
            </a:r>
            <a:br>
              <a:rPr lang="en-US" sz="1600" dirty="0"/>
            </a:br>
            <a:r>
              <a:rPr lang="en-US" sz="1600" dirty="0" err="1"/>
              <a:t>Buchbesprechung</a:t>
            </a:r>
            <a:r>
              <a:rPr lang="en-US" sz="1600" dirty="0"/>
              <a:t> von Petra </a:t>
            </a:r>
            <a:r>
              <a:rPr lang="en-US" sz="1600" dirty="0" err="1"/>
              <a:t>Pluwatsch</a:t>
            </a:r>
            <a:r>
              <a:rPr lang="en-US" sz="1600" dirty="0"/>
              <a:t> in der Frankfurter </a:t>
            </a:r>
            <a:r>
              <a:rPr lang="en-US" sz="1600" dirty="0" err="1"/>
              <a:t>Rundschau</a:t>
            </a:r>
            <a:r>
              <a:rPr lang="en-US" sz="1600" dirty="0"/>
              <a:t> </a:t>
            </a:r>
            <a:r>
              <a:rPr lang="en-US" sz="1600" dirty="0" err="1"/>
              <a:t>vom</a:t>
            </a:r>
            <a:r>
              <a:rPr lang="en-US" sz="1600" dirty="0"/>
              <a:t> 06.11.2020</a:t>
            </a:r>
            <a:br>
              <a:rPr lang="en-US" sz="1600" dirty="0"/>
            </a:br>
            <a:r>
              <a:rPr lang="en-US" sz="1600" dirty="0">
                <a:hlinkClick r:id="rId5"/>
              </a:rPr>
              <a:t>https://www.fr.de/kultur/literatur/elif-shafak-schau-mich-an-die-macht-der-blicke-90092685.html</a:t>
            </a:r>
            <a:endParaRPr lang="en-US" sz="1600" dirty="0"/>
          </a:p>
        </p:txBody>
      </p:sp>
      <p:sp>
        <p:nvSpPr>
          <p:cNvPr id="3" name="Plassholder for innhold 2">
            <a:extLst>
              <a:ext uri="{FF2B5EF4-FFF2-40B4-BE49-F238E27FC236}">
                <a16:creationId xmlns:a16="http://schemas.microsoft.com/office/drawing/2014/main" id="{A73BE0A7-5AB8-4476-8F91-2A7B43BD70E5}"/>
              </a:ext>
            </a:extLst>
          </p:cNvPr>
          <p:cNvSpPr>
            <a:spLocks noGrp="1"/>
          </p:cNvSpPr>
          <p:nvPr>
            <p:ph sz="half" idx="1"/>
          </p:nvPr>
        </p:nvSpPr>
        <p:spPr>
          <a:xfrm>
            <a:off x="1969803" y="2052116"/>
            <a:ext cx="3800523" cy="3997828"/>
          </a:xfrm>
        </p:spPr>
        <p:txBody>
          <a:bodyPr vert="horz" lIns="91440" tIns="45720" rIns="91440" bIns="45720" rtlCol="0" anchor="ctr">
            <a:normAutofit fontScale="77500" lnSpcReduction="20000"/>
          </a:bodyPr>
          <a:lstStyle/>
          <a:p>
            <a:r>
              <a:rPr lang="en-US" sz="1800" dirty="0"/>
              <a:t>AUFGABE:</a:t>
            </a:r>
          </a:p>
          <a:p>
            <a:r>
              <a:rPr lang="en-US" sz="1600" dirty="0"/>
              <a:t>Lies die </a:t>
            </a:r>
            <a:r>
              <a:rPr lang="en-US" sz="1600" dirty="0" err="1"/>
              <a:t>Buchrezension</a:t>
            </a:r>
            <a:r>
              <a:rPr lang="en-US" sz="1600" dirty="0"/>
              <a:t> (Slide 28 (</a:t>
            </a:r>
            <a:r>
              <a:rPr lang="en-US" sz="1600" dirty="0" err="1"/>
              <a:t>z.B.</a:t>
            </a:r>
            <a:r>
              <a:rPr lang="en-US" sz="1600" dirty="0"/>
              <a:t> </a:t>
            </a:r>
            <a:r>
              <a:rPr lang="en-US" sz="1600" dirty="0" err="1"/>
              <a:t>Kletten</a:t>
            </a:r>
            <a:r>
              <a:rPr lang="en-US" sz="1600" dirty="0"/>
              <a:t>).</a:t>
            </a:r>
          </a:p>
          <a:p>
            <a:r>
              <a:rPr lang="en-US" sz="1600" dirty="0" err="1"/>
              <a:t>Checke</a:t>
            </a:r>
            <a:r>
              <a:rPr lang="en-US" sz="1600" dirty="0"/>
              <a:t> </a:t>
            </a:r>
            <a:r>
              <a:rPr lang="en-US" sz="1600" dirty="0" err="1"/>
              <a:t>unbekannte</a:t>
            </a:r>
            <a:r>
              <a:rPr lang="en-US" sz="1600" dirty="0"/>
              <a:t> </a:t>
            </a:r>
            <a:r>
              <a:rPr lang="en-US" sz="1600" dirty="0" err="1"/>
              <a:t>Wörter</a:t>
            </a:r>
            <a:r>
              <a:rPr lang="en-US" sz="1600" dirty="0"/>
              <a:t>.</a:t>
            </a:r>
          </a:p>
          <a:p>
            <a:r>
              <a:rPr lang="nb-NO" sz="1600" dirty="0" err="1"/>
              <a:t>Notiere</a:t>
            </a:r>
            <a:r>
              <a:rPr lang="nb-NO" sz="1600" dirty="0"/>
              <a:t> drei </a:t>
            </a:r>
            <a:r>
              <a:rPr lang="nb-NO" sz="1600" dirty="0" err="1"/>
              <a:t>Beispiele</a:t>
            </a:r>
            <a:r>
              <a:rPr lang="nb-NO" sz="1600" dirty="0"/>
              <a:t> </a:t>
            </a:r>
            <a:r>
              <a:rPr lang="nb-NO" sz="1600" dirty="0" err="1"/>
              <a:t>möglicher</a:t>
            </a:r>
            <a:r>
              <a:rPr lang="nb-NO" sz="1600" dirty="0"/>
              <a:t> Etiketten, die BC und seine </a:t>
            </a:r>
            <a:r>
              <a:rPr lang="nb-NO" sz="1600" dirty="0" err="1"/>
              <a:t>Freundin</a:t>
            </a:r>
            <a:r>
              <a:rPr lang="nb-NO" sz="1600" dirty="0"/>
              <a:t> in den </a:t>
            </a:r>
            <a:r>
              <a:rPr lang="nb-NO" sz="1600" dirty="0" err="1"/>
              <a:t>Blicken</a:t>
            </a:r>
            <a:r>
              <a:rPr lang="nb-NO" sz="1600" dirty="0"/>
              <a:t> der </a:t>
            </a:r>
            <a:r>
              <a:rPr lang="nb-NO" sz="1600" dirty="0" err="1"/>
              <a:t>anderen</a:t>
            </a:r>
            <a:r>
              <a:rPr lang="nb-NO" sz="1600" dirty="0"/>
              <a:t> </a:t>
            </a:r>
            <a:r>
              <a:rPr lang="nb-NO" sz="1600" dirty="0" err="1"/>
              <a:t>sehen</a:t>
            </a:r>
            <a:r>
              <a:rPr lang="nb-NO" sz="1600" dirty="0"/>
              <a:t>.</a:t>
            </a:r>
          </a:p>
          <a:p>
            <a:r>
              <a:rPr lang="nb-NO" sz="1600" b="1" dirty="0" err="1"/>
              <a:t>Schreibt</a:t>
            </a:r>
            <a:r>
              <a:rPr lang="nb-NO" sz="1600" b="1" dirty="0"/>
              <a:t> ein Manus für </a:t>
            </a:r>
            <a:r>
              <a:rPr lang="nb-NO" sz="1600" b="1" dirty="0" err="1"/>
              <a:t>eine</a:t>
            </a:r>
            <a:r>
              <a:rPr lang="nb-NO" sz="1600" b="1" dirty="0"/>
              <a:t> </a:t>
            </a:r>
            <a:r>
              <a:rPr lang="nb-NO" sz="1600" b="1" dirty="0" err="1"/>
              <a:t>Situation</a:t>
            </a:r>
            <a:r>
              <a:rPr lang="nb-NO" sz="1600" b="1" dirty="0"/>
              <a:t>, </a:t>
            </a:r>
            <a:r>
              <a:rPr lang="nb-NO" sz="1600" b="1" dirty="0" err="1"/>
              <a:t>wo</a:t>
            </a:r>
            <a:r>
              <a:rPr lang="nb-NO" sz="1600" b="1" dirty="0"/>
              <a:t> BC oder seine </a:t>
            </a:r>
            <a:r>
              <a:rPr lang="nb-NO" sz="1600" b="1" dirty="0" err="1"/>
              <a:t>Freundin</a:t>
            </a:r>
            <a:r>
              <a:rPr lang="nb-NO" sz="1600" b="1" dirty="0"/>
              <a:t> </a:t>
            </a:r>
            <a:r>
              <a:rPr lang="nb-NO" sz="1600" b="1" dirty="0" err="1"/>
              <a:t>angepöbelt</a:t>
            </a:r>
            <a:r>
              <a:rPr lang="nb-NO" sz="1600" b="1" dirty="0"/>
              <a:t> </a:t>
            </a:r>
            <a:r>
              <a:rPr lang="nb-NO" sz="1600" b="1" dirty="0" err="1"/>
              <a:t>werden</a:t>
            </a:r>
            <a:r>
              <a:rPr lang="nb-NO" sz="1600" b="1" dirty="0"/>
              <a:t>. </a:t>
            </a:r>
            <a:br>
              <a:rPr lang="nb-NO" sz="1600" b="1" dirty="0"/>
            </a:br>
            <a:r>
              <a:rPr lang="nb-NO" sz="1600" b="1" dirty="0" err="1"/>
              <a:t>Spielt</a:t>
            </a:r>
            <a:r>
              <a:rPr lang="nb-NO" sz="1600" b="1" dirty="0"/>
              <a:t> </a:t>
            </a:r>
            <a:r>
              <a:rPr lang="nb-NO" sz="1600" b="1" dirty="0" err="1"/>
              <a:t>diese</a:t>
            </a:r>
            <a:r>
              <a:rPr lang="nb-NO" sz="1600" b="1" dirty="0"/>
              <a:t> </a:t>
            </a:r>
            <a:r>
              <a:rPr lang="nb-NO" sz="1600" b="1" dirty="0" err="1"/>
              <a:t>Situation</a:t>
            </a:r>
            <a:r>
              <a:rPr lang="nb-NO" sz="1600" b="1" dirty="0"/>
              <a:t> (4 -5 Personen). Der Rest der Klasse </a:t>
            </a:r>
            <a:r>
              <a:rPr lang="nb-NO" sz="1600" b="1" dirty="0" err="1"/>
              <a:t>steht</a:t>
            </a:r>
            <a:r>
              <a:rPr lang="nb-NO" sz="1600" b="1" dirty="0"/>
              <a:t> </a:t>
            </a:r>
            <a:r>
              <a:rPr lang="nb-NO" sz="1600" b="1" dirty="0" err="1"/>
              <a:t>im</a:t>
            </a:r>
            <a:r>
              <a:rPr lang="nb-NO" sz="1600" b="1" dirty="0"/>
              <a:t> </a:t>
            </a:r>
            <a:r>
              <a:rPr lang="nb-NO" sz="1600" b="1" dirty="0" err="1"/>
              <a:t>Kreis</a:t>
            </a:r>
            <a:r>
              <a:rPr lang="nb-NO" sz="1600" b="1" dirty="0"/>
              <a:t> </a:t>
            </a:r>
            <a:r>
              <a:rPr lang="nb-NO" sz="1600" b="1" dirty="0" err="1"/>
              <a:t>um</a:t>
            </a:r>
            <a:r>
              <a:rPr lang="nb-NO" sz="1600" b="1" dirty="0"/>
              <a:t> die </a:t>
            </a:r>
            <a:r>
              <a:rPr lang="nb-NO" sz="1600" b="1" dirty="0" err="1"/>
              <a:t>Schauspieler</a:t>
            </a:r>
            <a:r>
              <a:rPr lang="nb-NO" sz="1600" b="1" dirty="0"/>
              <a:t>. Die </a:t>
            </a:r>
            <a:r>
              <a:rPr lang="nb-NO" sz="1600" b="1" dirty="0" err="1"/>
              <a:t>Szene</a:t>
            </a:r>
            <a:r>
              <a:rPr lang="nb-NO" sz="1600" b="1" dirty="0"/>
              <a:t> wird noch </a:t>
            </a:r>
            <a:r>
              <a:rPr lang="nb-NO" sz="1600" b="1" dirty="0" err="1"/>
              <a:t>einmal</a:t>
            </a:r>
            <a:r>
              <a:rPr lang="nb-NO" sz="1600" b="1" dirty="0"/>
              <a:t> </a:t>
            </a:r>
            <a:r>
              <a:rPr lang="nb-NO" sz="1600" b="1" dirty="0" err="1"/>
              <a:t>gespielt</a:t>
            </a:r>
            <a:r>
              <a:rPr lang="nb-NO" sz="1600" b="1" dirty="0"/>
              <a:t>. </a:t>
            </a:r>
            <a:r>
              <a:rPr lang="nb-NO" sz="1600" b="1" dirty="0" err="1"/>
              <a:t>MitschülerInnen</a:t>
            </a:r>
            <a:r>
              <a:rPr lang="nb-NO" sz="1600" b="1" dirty="0"/>
              <a:t> aus dem </a:t>
            </a:r>
            <a:r>
              <a:rPr lang="nb-NO" sz="1600" b="1" dirty="0" err="1"/>
              <a:t>Kreis</a:t>
            </a:r>
            <a:r>
              <a:rPr lang="nb-NO" sz="1600" b="1" dirty="0"/>
              <a:t> </a:t>
            </a:r>
            <a:r>
              <a:rPr lang="nb-NO" sz="1600" b="1" dirty="0" err="1"/>
              <a:t>übernehmen</a:t>
            </a:r>
            <a:r>
              <a:rPr lang="nb-NO" sz="1600" b="1" dirty="0"/>
              <a:t> die Rolle des </a:t>
            </a:r>
            <a:r>
              <a:rPr lang="nb-NO" sz="1600" b="1" dirty="0" err="1"/>
              <a:t>Pöbels</a:t>
            </a:r>
            <a:r>
              <a:rPr lang="nb-NO" sz="1600" b="1" dirty="0"/>
              <a:t> und </a:t>
            </a:r>
            <a:r>
              <a:rPr lang="nb-NO" sz="1600" b="1" dirty="0" err="1"/>
              <a:t>ändern</a:t>
            </a:r>
            <a:r>
              <a:rPr lang="nb-NO" sz="1600" b="1" dirty="0"/>
              <a:t> dessen </a:t>
            </a:r>
            <a:r>
              <a:rPr lang="nb-NO" sz="1600" b="1" dirty="0" err="1"/>
              <a:t>Verhalten</a:t>
            </a:r>
            <a:r>
              <a:rPr lang="nb-NO" sz="1600" b="1" dirty="0"/>
              <a:t>/</a:t>
            </a:r>
            <a:r>
              <a:rPr lang="nb-NO" sz="1600" b="1" dirty="0" err="1"/>
              <a:t>Worte</a:t>
            </a:r>
            <a:r>
              <a:rPr lang="nb-NO" sz="1600" b="1" dirty="0"/>
              <a:t>. (cf. Paolo </a:t>
            </a:r>
            <a:r>
              <a:rPr lang="nb-NO" sz="1600" b="1" dirty="0" err="1"/>
              <a:t>Freire</a:t>
            </a:r>
            <a:r>
              <a:rPr lang="nb-NO" sz="1600" b="1" dirty="0"/>
              <a:t>)</a:t>
            </a:r>
            <a:endParaRPr lang="en-US" sz="1600" dirty="0"/>
          </a:p>
          <a:p>
            <a:endParaRPr lang="en-US" sz="1600" dirty="0"/>
          </a:p>
        </p:txBody>
      </p:sp>
      <p:pic>
        <p:nvPicPr>
          <p:cNvPr id="6" name="Plassholder for innhold 5" descr="Et bilde som inneholder person, innendørs, klær, vindu&#10;&#10;Automatisk generert beskrivelse">
            <a:extLst>
              <a:ext uri="{FF2B5EF4-FFF2-40B4-BE49-F238E27FC236}">
                <a16:creationId xmlns:a16="http://schemas.microsoft.com/office/drawing/2014/main" id="{39BC346D-DD4D-45E0-975C-08ED85912711}"/>
              </a:ext>
            </a:extLst>
          </p:cNvPr>
          <p:cNvPicPr>
            <a:picLocks noGrp="1" noChangeAspect="1"/>
          </p:cNvPicPr>
          <p:nvPr>
            <p:ph sz="half" idx="2"/>
          </p:nvPr>
        </p:nvPicPr>
        <p:blipFill rotWithShape="1">
          <a:blip r:embed="rId6"/>
          <a:srcRect l="12491" r="26240" b="-1"/>
          <a:stretch/>
        </p:blipFill>
        <p:spPr>
          <a:xfrm>
            <a:off x="6577568" y="2348779"/>
            <a:ext cx="3674398" cy="337346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68" name="Rectangle 36">
            <a:extLst>
              <a:ext uri="{FF2B5EF4-FFF2-40B4-BE49-F238E27FC236}">
                <a16:creationId xmlns:a16="http://schemas.microsoft.com/office/drawing/2014/main" id="{22373A23-D87D-48AD-A357-96100C722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bunntekst 3">
            <a:extLst>
              <a:ext uri="{FF2B5EF4-FFF2-40B4-BE49-F238E27FC236}">
                <a16:creationId xmlns:a16="http://schemas.microsoft.com/office/drawing/2014/main" id="{3493C66D-F0B0-42E1-AC09-0DACC892A060}"/>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541525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16" name="Picture 1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18" name="Rectangle 17">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Freeform: Shape 1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7960" y="764389"/>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5584C35F-AD1D-4255-91D4-41178D3640E2}"/>
              </a:ext>
            </a:extLst>
          </p:cNvPr>
          <p:cNvSpPr>
            <a:spLocks noGrp="1"/>
          </p:cNvSpPr>
          <p:nvPr>
            <p:ph type="title"/>
          </p:nvPr>
        </p:nvSpPr>
        <p:spPr>
          <a:xfrm>
            <a:off x="2611808" y="808056"/>
            <a:ext cx="7958331" cy="1687870"/>
          </a:xfrm>
        </p:spPr>
        <p:txBody>
          <a:bodyPr>
            <a:normAutofit/>
          </a:bodyPr>
          <a:lstStyle/>
          <a:p>
            <a:pPr algn="l"/>
            <a:r>
              <a:rPr lang="nb-NO" sz="1600" b="1" dirty="0"/>
              <a:t>«</a:t>
            </a:r>
            <a:r>
              <a:rPr lang="nb-NO" sz="1600" b="1" dirty="0" err="1"/>
              <a:t>Vielleicht</a:t>
            </a:r>
            <a:r>
              <a:rPr lang="nb-NO" sz="1600" b="1" dirty="0"/>
              <a:t> </a:t>
            </a:r>
            <a:r>
              <a:rPr lang="nb-NO" sz="1600" b="1" dirty="0" err="1"/>
              <a:t>werden</a:t>
            </a:r>
            <a:r>
              <a:rPr lang="nb-NO" sz="1600" b="1" dirty="0"/>
              <a:t> </a:t>
            </a:r>
            <a:r>
              <a:rPr lang="nb-NO" sz="1600" b="1" dirty="0" err="1"/>
              <a:t>uns</a:t>
            </a:r>
            <a:r>
              <a:rPr lang="nb-NO" sz="1600" b="1" dirty="0"/>
              <a:t> ja die </a:t>
            </a:r>
            <a:r>
              <a:rPr lang="nb-NO" sz="1600" b="1" dirty="0" err="1"/>
              <a:t>tiefsten</a:t>
            </a:r>
            <a:r>
              <a:rPr lang="nb-NO" sz="1600" b="1" dirty="0"/>
              <a:t> </a:t>
            </a:r>
            <a:r>
              <a:rPr lang="nb-NO" sz="1600" b="1" dirty="0" err="1"/>
              <a:t>Wunden</a:t>
            </a:r>
            <a:r>
              <a:rPr lang="nb-NO" sz="1600" b="1" dirty="0"/>
              <a:t> über die </a:t>
            </a:r>
            <a:r>
              <a:rPr lang="nb-NO" sz="1600" b="1" dirty="0" err="1"/>
              <a:t>Augen</a:t>
            </a:r>
            <a:r>
              <a:rPr lang="nb-NO" sz="1600" b="1" dirty="0"/>
              <a:t> </a:t>
            </a:r>
            <a:r>
              <a:rPr lang="nb-NO" sz="1600" b="1" dirty="0" err="1"/>
              <a:t>versetzt</a:t>
            </a:r>
            <a:r>
              <a:rPr lang="nb-NO" sz="1600" b="1" dirty="0"/>
              <a:t>, « </a:t>
            </a:r>
            <a:r>
              <a:rPr lang="nb-NO" sz="1600" b="1" dirty="0" err="1"/>
              <a:t>spekuliert</a:t>
            </a:r>
            <a:r>
              <a:rPr lang="nb-NO" sz="1600" b="1" dirty="0"/>
              <a:t> einer, der es </a:t>
            </a:r>
            <a:r>
              <a:rPr lang="nb-NO" sz="1600" b="1" dirty="0" err="1"/>
              <a:t>wissen</a:t>
            </a:r>
            <a:r>
              <a:rPr lang="nb-NO" sz="1600" b="1" dirty="0"/>
              <a:t> </a:t>
            </a:r>
            <a:r>
              <a:rPr lang="nb-NO" sz="1600" b="1" dirty="0" err="1"/>
              <a:t>muss</a:t>
            </a:r>
            <a:r>
              <a:rPr lang="nb-NO" sz="1600" b="1" dirty="0"/>
              <a:t>: BC, ein Mann </a:t>
            </a:r>
            <a:r>
              <a:rPr lang="nb-NO" sz="1600" b="1" dirty="0" err="1"/>
              <a:t>mit</a:t>
            </a:r>
            <a:r>
              <a:rPr lang="nb-NO" sz="1600" b="1" dirty="0"/>
              <a:t> gro</a:t>
            </a:r>
            <a:r>
              <a:rPr lang="el-GR" sz="1600" b="1" dirty="0"/>
              <a:t>β</a:t>
            </a:r>
            <a:r>
              <a:rPr lang="nb-NO" sz="1600" b="1" dirty="0"/>
              <a:t>en </a:t>
            </a:r>
            <a:r>
              <a:rPr lang="nb-NO" sz="1600" b="1" dirty="0" err="1"/>
              <a:t>Händen</a:t>
            </a:r>
            <a:r>
              <a:rPr lang="nb-NO" sz="1600" b="1" dirty="0"/>
              <a:t> und </a:t>
            </a:r>
            <a:r>
              <a:rPr lang="nb-NO" sz="1600" b="1" dirty="0" err="1"/>
              <a:t>einem</a:t>
            </a:r>
            <a:r>
              <a:rPr lang="nb-NO" sz="1600" b="1" dirty="0"/>
              <a:t> </a:t>
            </a:r>
            <a:r>
              <a:rPr lang="nb-NO" sz="1600" b="1" dirty="0" err="1"/>
              <a:t>winzig</a:t>
            </a:r>
            <a:r>
              <a:rPr lang="nb-NO" sz="1600" b="1" dirty="0"/>
              <a:t> </a:t>
            </a:r>
            <a:r>
              <a:rPr lang="nb-NO" sz="1600" b="1" dirty="0" err="1"/>
              <a:t>kleinen</a:t>
            </a:r>
            <a:r>
              <a:rPr lang="nb-NO" sz="1600" b="1" dirty="0"/>
              <a:t> </a:t>
            </a:r>
            <a:r>
              <a:rPr lang="nb-NO" sz="1600" b="1" dirty="0" err="1"/>
              <a:t>Körper</a:t>
            </a:r>
            <a:r>
              <a:rPr lang="nb-NO" sz="1600" b="1" dirty="0"/>
              <a:t>. </a:t>
            </a:r>
            <a:r>
              <a:rPr lang="nb-NO" sz="1600" b="1" dirty="0" err="1"/>
              <a:t>Kaum</a:t>
            </a:r>
            <a:r>
              <a:rPr lang="nb-NO" sz="1600" b="1" dirty="0"/>
              <a:t> 80 cm </a:t>
            </a:r>
            <a:r>
              <a:rPr lang="nb-NO" sz="1600" b="1" dirty="0" err="1"/>
              <a:t>misst</a:t>
            </a:r>
            <a:r>
              <a:rPr lang="nb-NO" sz="1600" b="1" dirty="0"/>
              <a:t> er. </a:t>
            </a:r>
            <a:r>
              <a:rPr lang="nb-NO" sz="1600" b="1" dirty="0" err="1"/>
              <a:t>Unablässig</a:t>
            </a:r>
            <a:r>
              <a:rPr lang="nb-NO" sz="1600" b="1" dirty="0"/>
              <a:t> ist er der </a:t>
            </a:r>
            <a:r>
              <a:rPr lang="nb-NO" sz="1600" b="1" dirty="0" err="1"/>
              <a:t>Neugier</a:t>
            </a:r>
            <a:r>
              <a:rPr lang="nb-NO" sz="1600" b="1" dirty="0"/>
              <a:t> einer Welt </a:t>
            </a:r>
            <a:r>
              <a:rPr lang="nb-NO" sz="1600" b="1" dirty="0" err="1"/>
              <a:t>ausgesetzt</a:t>
            </a:r>
            <a:r>
              <a:rPr lang="nb-NO" sz="1600" b="1" dirty="0"/>
              <a:t>, die </a:t>
            </a:r>
            <a:r>
              <a:rPr lang="nb-NO" sz="1600" b="1" dirty="0" err="1"/>
              <a:t>sich</a:t>
            </a:r>
            <a:r>
              <a:rPr lang="nb-NO" sz="1600" b="1" dirty="0"/>
              <a:t> </a:t>
            </a:r>
            <a:r>
              <a:rPr lang="nb-NO" sz="1600" b="1" dirty="0" err="1"/>
              <a:t>kaum</a:t>
            </a:r>
            <a:r>
              <a:rPr lang="nb-NO" sz="1600" b="1" dirty="0"/>
              <a:t> </a:t>
            </a:r>
            <a:r>
              <a:rPr lang="nb-NO" sz="1600" b="1" dirty="0" err="1"/>
              <a:t>sattsehen</a:t>
            </a:r>
            <a:r>
              <a:rPr lang="nb-NO" sz="1600" b="1" dirty="0"/>
              <a:t> </a:t>
            </a:r>
            <a:r>
              <a:rPr lang="nb-NO" sz="1600" b="1" dirty="0" err="1"/>
              <a:t>kann</a:t>
            </a:r>
            <a:r>
              <a:rPr lang="nb-NO" sz="1600" b="1" dirty="0"/>
              <a:t> an </a:t>
            </a:r>
            <a:r>
              <a:rPr lang="nb-NO" sz="1600" b="1" dirty="0" err="1"/>
              <a:t>seinem</a:t>
            </a:r>
            <a:r>
              <a:rPr lang="nb-NO" sz="1600" b="1" dirty="0"/>
              <a:t> </a:t>
            </a:r>
            <a:r>
              <a:rPr lang="nb-NO" sz="1600" b="1" dirty="0" err="1"/>
              <a:t>Anderssein</a:t>
            </a:r>
            <a:r>
              <a:rPr lang="nb-NO" sz="1600" b="1" dirty="0"/>
              <a:t>.</a:t>
            </a:r>
          </a:p>
        </p:txBody>
      </p:sp>
      <p:sp>
        <p:nvSpPr>
          <p:cNvPr id="7" name="Rectangle 1">
            <a:extLst>
              <a:ext uri="{FF2B5EF4-FFF2-40B4-BE49-F238E27FC236}">
                <a16:creationId xmlns:a16="http://schemas.microsoft.com/office/drawing/2014/main" id="{C5F3D094-1D6A-4A0B-BA5E-23F7BFB660CF}"/>
              </a:ext>
            </a:extLst>
          </p:cNvPr>
          <p:cNvSpPr>
            <a:spLocks noGrp="1" noChangeArrowheads="1"/>
          </p:cNvSpPr>
          <p:nvPr>
            <p:ph idx="1"/>
          </p:nvPr>
        </p:nvSpPr>
        <p:spPr bwMode="auto">
          <a:xfrm>
            <a:off x="2362874" y="2662280"/>
            <a:ext cx="8207265" cy="33876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pPr marL="0" marR="0" lvl="0" indent="0" defTabSz="914400" rtl="0" eaLnBrk="0" fontAlgn="base" latinLnBrk="0" hangingPunct="0">
              <a:lnSpc>
                <a:spcPct val="110000"/>
              </a:lnSpc>
              <a:spcBef>
                <a:spcPct val="0"/>
              </a:spcBef>
              <a:buClrTx/>
              <a:buSzTx/>
              <a:buFontTx/>
              <a:buNone/>
              <a:tabLst/>
            </a:pPr>
            <a:r>
              <a:rPr kumimoji="0" lang="nb-NO" altLang="nb-NO" sz="1600" b="0" i="0" u="none" strike="noStrike" cap="none" normalizeH="0" baseline="0">
                <a:ln>
                  <a:noFill/>
                </a:ln>
                <a:effectLst/>
                <a:latin typeface="Arial" panose="020B0604020202020204" pitchFamily="34" charset="0"/>
              </a:rPr>
              <a:t>Auch seine Freundin leidet unter den Blicken, die sie durchbohren wie Pfeile, kaum hat sie die gemeinsame Wohnung verlassen. Denn die namenlose Ich-Erzählerin ist dick. Sehr dick. Vergebens versucht sie, „den Blicken der Menschen zu entkommen, ihren Augen, die mich unentwegt mustern, auf mich zeigen“. Irgendwann kündigt sie ihren Job, um nicht mehr auf die Straße gehen zu müssen, und verbringt ihre Tage auf der Dachterrasse unter einem lila Sonnenschirm. Denn „da draußen“ ist das Land, „wo einem Etikette verpasst“ werden. „So wie ein Raucher abends Tabakgeruch in den Haaren hat, roch ich beim Nachhausekommen die Buchstaben d-i-c-k in meinen Haaren. Darum wusch ich mir immer gleich als Erstes den Kopf und sah zu, wie die Buchstaben kreisend im Abfluss verschwanden. Manche aber gingen nicht heraus, sie klebten an mir wie Kletten.“</a:t>
            </a:r>
          </a:p>
        </p:txBody>
      </p:sp>
      <p:sp>
        <p:nvSpPr>
          <p:cNvPr id="2" name="Plassholder for bunntekst 1">
            <a:extLst>
              <a:ext uri="{FF2B5EF4-FFF2-40B4-BE49-F238E27FC236}">
                <a16:creationId xmlns:a16="http://schemas.microsoft.com/office/drawing/2014/main" id="{D123D600-9A0C-4334-9CF6-020DA12BDA76}"/>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645535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158DE0-D3F9-4B67-BD28-84BFD416F4CF}"/>
              </a:ext>
            </a:extLst>
          </p:cNvPr>
          <p:cNvSpPr>
            <a:spLocks noGrp="1"/>
          </p:cNvSpPr>
          <p:nvPr>
            <p:ph type="title"/>
          </p:nvPr>
        </p:nvSpPr>
        <p:spPr/>
        <p:txBody>
          <a:bodyPr>
            <a:normAutofit fontScale="90000"/>
          </a:bodyPr>
          <a:lstStyle/>
          <a:p>
            <a:pPr algn="l"/>
            <a:r>
              <a:rPr lang="nb-NO" sz="2000" dirty="0"/>
              <a:t>AUFGABE: </a:t>
            </a:r>
            <a:r>
              <a:rPr lang="nb-NO" sz="2000" dirty="0" err="1"/>
              <a:t>Das</a:t>
            </a:r>
            <a:r>
              <a:rPr lang="nb-NO" sz="2000" dirty="0"/>
              <a:t> </a:t>
            </a:r>
            <a:r>
              <a:rPr lang="nb-NO" sz="2000" dirty="0" err="1"/>
              <a:t>Buchcover</a:t>
            </a:r>
            <a:r>
              <a:rPr lang="nb-NO" sz="2000" dirty="0"/>
              <a:t> der </a:t>
            </a:r>
            <a:r>
              <a:rPr lang="nb-NO" sz="2000" dirty="0" err="1"/>
              <a:t>Graphic</a:t>
            </a:r>
            <a:r>
              <a:rPr lang="nb-NO" sz="2000" dirty="0"/>
              <a:t> </a:t>
            </a:r>
            <a:r>
              <a:rPr lang="nb-NO" sz="2000" dirty="0" err="1"/>
              <a:t>Novel</a:t>
            </a:r>
            <a:r>
              <a:rPr lang="nb-NO" sz="2000" dirty="0"/>
              <a:t> von Birgit </a:t>
            </a:r>
            <a:r>
              <a:rPr lang="nb-NO" sz="2000" dirty="0" err="1"/>
              <a:t>Weyhe</a:t>
            </a:r>
            <a:r>
              <a:rPr lang="nb-NO" sz="2000" dirty="0"/>
              <a:t> (links) </a:t>
            </a:r>
            <a:r>
              <a:rPr lang="nb-NO" sz="2000" dirty="0" err="1"/>
              <a:t>verrät</a:t>
            </a:r>
            <a:r>
              <a:rPr lang="nb-NO" sz="2000" dirty="0"/>
              <a:t> </a:t>
            </a:r>
            <a:r>
              <a:rPr lang="nb-NO" sz="2000" dirty="0" err="1"/>
              <a:t>uns</a:t>
            </a:r>
            <a:r>
              <a:rPr lang="nb-NO" sz="2000" dirty="0"/>
              <a:t>, </a:t>
            </a:r>
            <a:r>
              <a:rPr lang="nb-NO" sz="2000" dirty="0" err="1"/>
              <a:t>wo</a:t>
            </a:r>
            <a:r>
              <a:rPr lang="nb-NO" sz="2000" dirty="0"/>
              <a:t> in </a:t>
            </a:r>
            <a:r>
              <a:rPr lang="nb-NO" sz="2000" dirty="0" err="1"/>
              <a:t>Deutschland</a:t>
            </a:r>
            <a:r>
              <a:rPr lang="nb-NO" sz="2000" dirty="0"/>
              <a:t> wir </a:t>
            </a:r>
            <a:r>
              <a:rPr lang="nb-NO" sz="2000" dirty="0" err="1"/>
              <a:t>sind</a:t>
            </a:r>
            <a:r>
              <a:rPr lang="nb-NO" sz="2000" dirty="0"/>
              <a:t>. </a:t>
            </a:r>
            <a:r>
              <a:rPr lang="nb-NO" sz="2000" dirty="0" err="1"/>
              <a:t>Wo</a:t>
            </a:r>
            <a:r>
              <a:rPr lang="nb-NO" sz="2000" dirty="0"/>
              <a:t>? </a:t>
            </a:r>
            <a:r>
              <a:rPr lang="nb-NO" sz="2000" dirty="0" err="1"/>
              <a:t>Notiere</a:t>
            </a:r>
            <a:r>
              <a:rPr lang="nb-NO" sz="2000" dirty="0"/>
              <a:t> die </a:t>
            </a:r>
            <a:r>
              <a:rPr lang="nb-NO" sz="2000" dirty="0" err="1"/>
              <a:t>Antwort</a:t>
            </a:r>
            <a:r>
              <a:rPr lang="nb-NO" sz="2000" dirty="0"/>
              <a:t>.</a:t>
            </a:r>
            <a:br>
              <a:rPr lang="nb-NO" sz="2000" dirty="0"/>
            </a:br>
            <a:r>
              <a:rPr lang="nb-NO" sz="2000" dirty="0"/>
              <a:t>Der </a:t>
            </a:r>
            <a:r>
              <a:rPr lang="nb-NO" sz="2000" dirty="0" err="1"/>
              <a:t>Textauszug</a:t>
            </a:r>
            <a:r>
              <a:rPr lang="nb-NO" sz="2000" dirty="0"/>
              <a:t> aus der </a:t>
            </a:r>
            <a:r>
              <a:rPr lang="nb-NO" sz="2000" dirty="0" err="1"/>
              <a:t>graphic</a:t>
            </a:r>
            <a:r>
              <a:rPr lang="nb-NO" sz="2000" dirty="0"/>
              <a:t> </a:t>
            </a:r>
            <a:r>
              <a:rPr lang="nb-NO" sz="2000" dirty="0" err="1"/>
              <a:t>novel</a:t>
            </a:r>
            <a:r>
              <a:rPr lang="nb-NO" sz="2000" dirty="0"/>
              <a:t> rechts </a:t>
            </a:r>
            <a:r>
              <a:rPr lang="nb-NO" sz="2000" dirty="0" err="1"/>
              <a:t>stellt</a:t>
            </a:r>
            <a:r>
              <a:rPr lang="nb-NO" sz="2000" dirty="0"/>
              <a:t> </a:t>
            </a:r>
            <a:r>
              <a:rPr lang="nb-NO" sz="2000" dirty="0" err="1"/>
              <a:t>eine</a:t>
            </a:r>
            <a:r>
              <a:rPr lang="nb-NO" sz="2000" dirty="0"/>
              <a:t> </a:t>
            </a:r>
            <a:r>
              <a:rPr lang="nb-NO" sz="2000" dirty="0" err="1"/>
              <a:t>Verbindung</a:t>
            </a:r>
            <a:r>
              <a:rPr lang="nb-NO" sz="2000" dirty="0"/>
              <a:t> her zu </a:t>
            </a:r>
            <a:r>
              <a:rPr lang="nb-NO" sz="2000" dirty="0" err="1"/>
              <a:t>einem</a:t>
            </a:r>
            <a:r>
              <a:rPr lang="nb-NO" sz="2000" dirty="0"/>
              <a:t> Land. </a:t>
            </a:r>
            <a:r>
              <a:rPr lang="nb-NO" sz="2000" dirty="0" err="1"/>
              <a:t>Welchem</a:t>
            </a:r>
            <a:r>
              <a:rPr lang="nb-NO" sz="2000" dirty="0"/>
              <a:t>? </a:t>
            </a:r>
            <a:r>
              <a:rPr lang="nb-NO" sz="2000" dirty="0" err="1"/>
              <a:t>Welches</a:t>
            </a:r>
            <a:r>
              <a:rPr lang="nb-NO" sz="2000" dirty="0"/>
              <a:t> Tier ist </a:t>
            </a:r>
            <a:r>
              <a:rPr lang="nb-NO" sz="2000" dirty="0" err="1"/>
              <a:t>das</a:t>
            </a:r>
            <a:r>
              <a:rPr lang="nb-NO" sz="2000" dirty="0"/>
              <a:t> ? </a:t>
            </a:r>
            <a:r>
              <a:rPr lang="nb-NO" sz="2000" dirty="0" err="1"/>
              <a:t>Was</a:t>
            </a:r>
            <a:r>
              <a:rPr lang="nb-NO" sz="2000" dirty="0"/>
              <a:t> </a:t>
            </a:r>
            <a:r>
              <a:rPr lang="nb-NO" sz="2000" dirty="0" err="1"/>
              <a:t>trägt</a:t>
            </a:r>
            <a:r>
              <a:rPr lang="nb-NO" sz="2000" dirty="0"/>
              <a:t> es </a:t>
            </a:r>
            <a:r>
              <a:rPr lang="nb-NO" sz="2000" dirty="0" err="1"/>
              <a:t>im</a:t>
            </a:r>
            <a:r>
              <a:rPr lang="nb-NO" sz="2000" dirty="0"/>
              <a:t> Maul?</a:t>
            </a:r>
          </a:p>
        </p:txBody>
      </p:sp>
      <p:pic>
        <p:nvPicPr>
          <p:cNvPr id="6" name="Plassholder for innhold 5">
            <a:extLst>
              <a:ext uri="{FF2B5EF4-FFF2-40B4-BE49-F238E27FC236}">
                <a16:creationId xmlns:a16="http://schemas.microsoft.com/office/drawing/2014/main" id="{3DB3385A-D67F-4010-A8ED-93C7AD6FDDFD}"/>
              </a:ext>
            </a:extLst>
          </p:cNvPr>
          <p:cNvPicPr>
            <a:picLocks noGrp="1" noChangeAspect="1"/>
          </p:cNvPicPr>
          <p:nvPr>
            <p:ph sz="half" idx="1"/>
          </p:nvPr>
        </p:nvPicPr>
        <p:blipFill>
          <a:blip r:embed="rId2"/>
          <a:stretch>
            <a:fillRect/>
          </a:stretch>
        </p:blipFill>
        <p:spPr>
          <a:xfrm>
            <a:off x="1908699" y="2086253"/>
            <a:ext cx="3357039" cy="4172503"/>
          </a:xfrm>
        </p:spPr>
      </p:pic>
      <p:pic>
        <p:nvPicPr>
          <p:cNvPr id="8" name="Plassholder for innhold 7">
            <a:extLst>
              <a:ext uri="{FF2B5EF4-FFF2-40B4-BE49-F238E27FC236}">
                <a16:creationId xmlns:a16="http://schemas.microsoft.com/office/drawing/2014/main" id="{234DDF4F-56CE-42CF-BA1B-DE5B8011272A}"/>
              </a:ext>
            </a:extLst>
          </p:cNvPr>
          <p:cNvPicPr>
            <a:picLocks noGrp="1" noChangeAspect="1"/>
          </p:cNvPicPr>
          <p:nvPr>
            <p:ph sz="half" idx="2"/>
          </p:nvPr>
        </p:nvPicPr>
        <p:blipFill>
          <a:blip r:embed="rId3"/>
          <a:stretch>
            <a:fillRect/>
          </a:stretch>
        </p:blipFill>
        <p:spPr>
          <a:xfrm>
            <a:off x="5637320" y="2086253"/>
            <a:ext cx="5566299" cy="4172504"/>
          </a:xfrm>
        </p:spPr>
      </p:pic>
      <p:sp>
        <p:nvSpPr>
          <p:cNvPr id="3" name="Plassholder for bunntekst 2">
            <a:extLst>
              <a:ext uri="{FF2B5EF4-FFF2-40B4-BE49-F238E27FC236}">
                <a16:creationId xmlns:a16="http://schemas.microsoft.com/office/drawing/2014/main" id="{4858E2DC-244E-4B02-B925-D717811AC955}"/>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187923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23599C-E1CD-424C-B96D-9CD8AC23379E}"/>
              </a:ext>
            </a:extLst>
          </p:cNvPr>
          <p:cNvSpPr>
            <a:spLocks noGrp="1"/>
          </p:cNvSpPr>
          <p:nvPr>
            <p:ph type="title"/>
          </p:nvPr>
        </p:nvSpPr>
        <p:spPr/>
        <p:txBody>
          <a:bodyPr/>
          <a:lstStyle/>
          <a:p>
            <a:pPr algn="l"/>
            <a:r>
              <a:rPr lang="nb-NO" dirty="0" err="1"/>
              <a:t>Lehrplan</a:t>
            </a:r>
            <a:r>
              <a:rPr lang="nb-NO" dirty="0"/>
              <a:t> und </a:t>
            </a:r>
            <a:r>
              <a:rPr lang="nb-NO" dirty="0" err="1"/>
              <a:t>Lernziele</a:t>
            </a:r>
            <a:r>
              <a:rPr lang="nb-NO" dirty="0"/>
              <a:t> FSP01-02</a:t>
            </a:r>
          </a:p>
        </p:txBody>
      </p:sp>
      <p:sp>
        <p:nvSpPr>
          <p:cNvPr id="3" name="Plassholder for innhold 2">
            <a:extLst>
              <a:ext uri="{FF2B5EF4-FFF2-40B4-BE49-F238E27FC236}">
                <a16:creationId xmlns:a16="http://schemas.microsoft.com/office/drawing/2014/main" id="{79363281-242A-485F-A98A-5B70FFF88EE4}"/>
              </a:ext>
            </a:extLst>
          </p:cNvPr>
          <p:cNvSpPr>
            <a:spLocks noGrp="1"/>
          </p:cNvSpPr>
          <p:nvPr>
            <p:ph idx="1"/>
          </p:nvPr>
        </p:nvSpPr>
        <p:spPr/>
        <p:txBody>
          <a:bodyPr/>
          <a:lstStyle/>
          <a:p>
            <a:r>
              <a:rPr lang="nb-NO" dirty="0"/>
              <a:t>Demokrati og medborgerskap</a:t>
            </a:r>
          </a:p>
          <a:p>
            <a:r>
              <a:rPr lang="nb-NO" dirty="0"/>
              <a:t>«I fremmedspråk handler det tverrfaglige temaet demokrati og medborgerskap om at elevene skal øve opp evnen til å tenke kritisk, og at de skal lære seg å håndtere meningsbrytninger og respektere uenigheter. Dette kan åpne for flere måter å tolke verden på, bidra til å skape nysgjerrighet og engasjement og medvirke til å forebygge fordommer.»</a:t>
            </a:r>
          </a:p>
          <a:p>
            <a:r>
              <a:rPr lang="nb-NO" dirty="0">
                <a:solidFill>
                  <a:srgbClr val="00B050"/>
                </a:solidFill>
              </a:rPr>
              <a:t>AMBIGUITÄTSTOLERANZ</a:t>
            </a:r>
          </a:p>
        </p:txBody>
      </p:sp>
      <p:sp>
        <p:nvSpPr>
          <p:cNvPr id="4" name="Plassholder for bunntekst 3">
            <a:extLst>
              <a:ext uri="{FF2B5EF4-FFF2-40B4-BE49-F238E27FC236}">
                <a16:creationId xmlns:a16="http://schemas.microsoft.com/office/drawing/2014/main" id="{5E24859C-84B7-4D44-A67C-8D418C1CEC1F}"/>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321663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B0E1E5-BA40-42C7-BB12-07CF91FCB3E3}"/>
              </a:ext>
            </a:extLst>
          </p:cNvPr>
          <p:cNvSpPr>
            <a:spLocks noGrp="1"/>
          </p:cNvSpPr>
          <p:nvPr>
            <p:ph type="title"/>
          </p:nvPr>
        </p:nvSpPr>
        <p:spPr/>
        <p:txBody>
          <a:bodyPr/>
          <a:lstStyle/>
          <a:p>
            <a:r>
              <a:rPr lang="de-DE" dirty="0">
                <a:hlinkClick r:id="rId2"/>
              </a:rPr>
              <a:t>Zwischen den Welten - „Madgermanes“ von Birgit Weyhe (tagesspiegel.de)</a:t>
            </a:r>
            <a:endParaRPr lang="nb-NO" dirty="0"/>
          </a:p>
        </p:txBody>
      </p:sp>
      <p:sp>
        <p:nvSpPr>
          <p:cNvPr id="3" name="Plassholder for innhold 2">
            <a:extLst>
              <a:ext uri="{FF2B5EF4-FFF2-40B4-BE49-F238E27FC236}">
                <a16:creationId xmlns:a16="http://schemas.microsoft.com/office/drawing/2014/main" id="{0501C2E4-3214-4FA5-A585-5AB7903C236B}"/>
              </a:ext>
            </a:extLst>
          </p:cNvPr>
          <p:cNvSpPr>
            <a:spLocks noGrp="1"/>
          </p:cNvSpPr>
          <p:nvPr>
            <p:ph sz="half" idx="1"/>
          </p:nvPr>
        </p:nvSpPr>
        <p:spPr/>
        <p:txBody>
          <a:bodyPr>
            <a:normAutofit fontScale="70000" lnSpcReduction="20000"/>
          </a:bodyPr>
          <a:lstStyle/>
          <a:p>
            <a:pPr marL="0" indent="0">
              <a:buNone/>
            </a:pPr>
            <a:r>
              <a:rPr lang="nb-NO" dirty="0"/>
              <a:t>AUFGABE – </a:t>
            </a:r>
            <a:r>
              <a:rPr lang="nb-NO" dirty="0" err="1"/>
              <a:t>Niveau</a:t>
            </a:r>
            <a:r>
              <a:rPr lang="nb-NO" dirty="0"/>
              <a:t> B1:</a:t>
            </a:r>
          </a:p>
          <a:p>
            <a:r>
              <a:rPr lang="nb-NO" dirty="0" err="1"/>
              <a:t>Notiert</a:t>
            </a:r>
            <a:r>
              <a:rPr lang="nb-NO" dirty="0"/>
              <a:t> Fakten über die </a:t>
            </a:r>
            <a:r>
              <a:rPr lang="nb-NO" dirty="0" err="1"/>
              <a:t>Vertragsarbeiter</a:t>
            </a:r>
            <a:r>
              <a:rPr lang="nb-NO" dirty="0"/>
              <a:t> in </a:t>
            </a:r>
            <a:r>
              <a:rPr lang="nb-NO" dirty="0" err="1"/>
              <a:t>Ostdeutschland</a:t>
            </a:r>
            <a:r>
              <a:rPr lang="nb-NO" dirty="0"/>
              <a:t>:</a:t>
            </a:r>
          </a:p>
          <a:p>
            <a:r>
              <a:rPr lang="nb-NO" dirty="0" err="1"/>
              <a:t>Wann</a:t>
            </a:r>
            <a:r>
              <a:rPr lang="nb-NO" dirty="0"/>
              <a:t> </a:t>
            </a:r>
            <a:r>
              <a:rPr lang="nb-NO" dirty="0" err="1"/>
              <a:t>kamen</a:t>
            </a:r>
            <a:r>
              <a:rPr lang="nb-NO" dirty="0"/>
              <a:t> </a:t>
            </a:r>
            <a:r>
              <a:rPr lang="nb-NO" dirty="0" err="1"/>
              <a:t>sie</a:t>
            </a:r>
            <a:r>
              <a:rPr lang="nb-NO" dirty="0"/>
              <a:t>?</a:t>
            </a:r>
          </a:p>
          <a:p>
            <a:r>
              <a:rPr lang="nb-NO" dirty="0"/>
              <a:t>Wie </a:t>
            </a:r>
            <a:r>
              <a:rPr lang="nb-NO" dirty="0" err="1"/>
              <a:t>viele</a:t>
            </a:r>
            <a:r>
              <a:rPr lang="nb-NO" dirty="0"/>
              <a:t> </a:t>
            </a:r>
            <a:r>
              <a:rPr lang="nb-NO" dirty="0" err="1"/>
              <a:t>kamen</a:t>
            </a:r>
            <a:r>
              <a:rPr lang="nb-NO" dirty="0"/>
              <a:t>?</a:t>
            </a:r>
          </a:p>
          <a:p>
            <a:r>
              <a:rPr lang="nb-NO" dirty="0" err="1"/>
              <a:t>Wann</a:t>
            </a:r>
            <a:r>
              <a:rPr lang="nb-NO" dirty="0"/>
              <a:t> </a:t>
            </a:r>
            <a:r>
              <a:rPr lang="nb-NO" dirty="0" err="1"/>
              <a:t>gingen</a:t>
            </a:r>
            <a:r>
              <a:rPr lang="nb-NO" dirty="0"/>
              <a:t> </a:t>
            </a:r>
            <a:r>
              <a:rPr lang="nb-NO" dirty="0" err="1"/>
              <a:t>sie</a:t>
            </a:r>
            <a:r>
              <a:rPr lang="nb-NO" dirty="0"/>
              <a:t> und </a:t>
            </a:r>
            <a:r>
              <a:rPr lang="nb-NO" dirty="0" err="1"/>
              <a:t>warum</a:t>
            </a:r>
            <a:r>
              <a:rPr lang="nb-NO" dirty="0"/>
              <a:t>?</a:t>
            </a:r>
          </a:p>
          <a:p>
            <a:r>
              <a:rPr lang="nb-NO" dirty="0" err="1"/>
              <a:t>Welchen</a:t>
            </a:r>
            <a:r>
              <a:rPr lang="nb-NO" dirty="0"/>
              <a:t> </a:t>
            </a:r>
            <a:r>
              <a:rPr lang="nb-NO" dirty="0" err="1"/>
              <a:t>Herausforderungen</a:t>
            </a:r>
            <a:r>
              <a:rPr lang="nb-NO" dirty="0"/>
              <a:t> </a:t>
            </a:r>
          </a:p>
          <a:p>
            <a:r>
              <a:rPr lang="nb-NO" dirty="0" err="1"/>
              <a:t>begegneten</a:t>
            </a:r>
            <a:r>
              <a:rPr lang="nb-NO" dirty="0"/>
              <a:t> </a:t>
            </a:r>
            <a:r>
              <a:rPr lang="nb-NO" dirty="0" err="1"/>
              <a:t>sie</a:t>
            </a:r>
            <a:r>
              <a:rPr lang="nb-NO" dirty="0"/>
              <a:t> in Mosambik?</a:t>
            </a:r>
          </a:p>
        </p:txBody>
      </p:sp>
      <p:sp>
        <p:nvSpPr>
          <p:cNvPr id="4" name="Plassholder for innhold 3">
            <a:extLst>
              <a:ext uri="{FF2B5EF4-FFF2-40B4-BE49-F238E27FC236}">
                <a16:creationId xmlns:a16="http://schemas.microsoft.com/office/drawing/2014/main" id="{2841D413-A41B-4381-BAC2-25208C4C4B17}"/>
              </a:ext>
            </a:extLst>
          </p:cNvPr>
          <p:cNvSpPr>
            <a:spLocks noGrp="1"/>
          </p:cNvSpPr>
          <p:nvPr>
            <p:ph sz="half" idx="2"/>
          </p:nvPr>
        </p:nvSpPr>
        <p:spPr/>
        <p:txBody>
          <a:bodyPr>
            <a:normAutofit fontScale="70000" lnSpcReduction="20000"/>
          </a:bodyPr>
          <a:lstStyle/>
          <a:p>
            <a:r>
              <a:rPr lang="nb-NO" dirty="0" err="1"/>
              <a:t>Notiere</a:t>
            </a:r>
            <a:r>
              <a:rPr lang="nb-NO" dirty="0"/>
              <a:t> </a:t>
            </a:r>
            <a:r>
              <a:rPr lang="nb-NO" dirty="0" err="1"/>
              <a:t>Stichwörter</a:t>
            </a:r>
            <a:r>
              <a:rPr lang="nb-NO" dirty="0"/>
              <a:t> zu Birgit </a:t>
            </a:r>
            <a:r>
              <a:rPr lang="nb-NO" dirty="0" err="1"/>
              <a:t>Weyhes</a:t>
            </a:r>
            <a:r>
              <a:rPr lang="nb-NO" dirty="0"/>
              <a:t> </a:t>
            </a:r>
            <a:r>
              <a:rPr lang="nb-NO" dirty="0" err="1"/>
              <a:t>Biografie</a:t>
            </a:r>
            <a:r>
              <a:rPr lang="nb-NO" dirty="0"/>
              <a:t>:</a:t>
            </a:r>
          </a:p>
          <a:p>
            <a:r>
              <a:rPr lang="nb-NO" dirty="0" err="1"/>
              <a:t>Wo</a:t>
            </a:r>
            <a:r>
              <a:rPr lang="nb-NO" dirty="0"/>
              <a:t> ist </a:t>
            </a:r>
            <a:r>
              <a:rPr lang="nb-NO" dirty="0" err="1"/>
              <a:t>sie</a:t>
            </a:r>
            <a:r>
              <a:rPr lang="nb-NO" dirty="0"/>
              <a:t> </a:t>
            </a:r>
            <a:r>
              <a:rPr lang="nb-NO" dirty="0" err="1"/>
              <a:t>geboren</a:t>
            </a:r>
            <a:r>
              <a:rPr lang="nb-NO" dirty="0"/>
              <a:t>?</a:t>
            </a:r>
            <a:endParaRPr lang="nb-NO" baseline="-25000" dirty="0"/>
          </a:p>
          <a:p>
            <a:r>
              <a:rPr lang="nb-NO" sz="3000" baseline="-25000" dirty="0"/>
              <a:t>In </a:t>
            </a:r>
            <a:r>
              <a:rPr lang="nb-NO" sz="3000" baseline="-25000" dirty="0" err="1"/>
              <a:t>welchen</a:t>
            </a:r>
            <a:r>
              <a:rPr lang="nb-NO" sz="3000" baseline="-25000" dirty="0"/>
              <a:t> </a:t>
            </a:r>
            <a:r>
              <a:rPr lang="nb-NO" sz="3000" baseline="-25000" dirty="0" err="1"/>
              <a:t>afrikanischen</a:t>
            </a:r>
            <a:r>
              <a:rPr lang="nb-NO" sz="3000" baseline="-25000" dirty="0"/>
              <a:t> </a:t>
            </a:r>
            <a:r>
              <a:rPr lang="nb-NO" sz="3000" baseline="-25000" dirty="0" err="1"/>
              <a:t>Ländern</a:t>
            </a:r>
            <a:r>
              <a:rPr lang="nb-NO" sz="3000" baseline="-25000" dirty="0"/>
              <a:t> hat </a:t>
            </a:r>
            <a:r>
              <a:rPr lang="nb-NO" sz="3000" baseline="-25000" dirty="0" err="1"/>
              <a:t>sie</a:t>
            </a:r>
            <a:r>
              <a:rPr lang="nb-NO" sz="3000" baseline="-25000" dirty="0"/>
              <a:t> </a:t>
            </a:r>
            <a:r>
              <a:rPr lang="nb-NO" sz="3000" baseline="-25000" dirty="0" err="1"/>
              <a:t>gelebt</a:t>
            </a:r>
            <a:r>
              <a:rPr lang="nb-NO" sz="3000" baseline="-25000" dirty="0"/>
              <a:t>? Von </a:t>
            </a:r>
            <a:r>
              <a:rPr lang="nb-NO" sz="3000" baseline="-25000" dirty="0" err="1"/>
              <a:t>wann</a:t>
            </a:r>
            <a:r>
              <a:rPr lang="nb-NO" sz="3000" baseline="-25000" dirty="0"/>
              <a:t> bis </a:t>
            </a:r>
            <a:r>
              <a:rPr lang="nb-NO" sz="3000" baseline="-25000" dirty="0" err="1"/>
              <a:t>wann</a:t>
            </a:r>
            <a:r>
              <a:rPr lang="nb-NO" sz="3000" baseline="-25000" dirty="0"/>
              <a:t>?</a:t>
            </a:r>
          </a:p>
          <a:p>
            <a:r>
              <a:rPr lang="nb-NO" sz="3000" baseline="-25000" dirty="0" err="1"/>
              <a:t>Welche</a:t>
            </a:r>
            <a:r>
              <a:rPr lang="nb-NO" sz="3000" baseline="-25000" dirty="0"/>
              <a:t> </a:t>
            </a:r>
            <a:r>
              <a:rPr lang="nb-NO" sz="3000" baseline="-25000" dirty="0" err="1"/>
              <a:t>Studiengänge</a:t>
            </a:r>
            <a:r>
              <a:rPr lang="nb-NO" sz="3000" baseline="-25000" dirty="0"/>
              <a:t> hat </a:t>
            </a:r>
            <a:r>
              <a:rPr lang="nb-NO" sz="3000" baseline="-25000" dirty="0" err="1"/>
              <a:t>sie</a:t>
            </a:r>
            <a:r>
              <a:rPr lang="nb-NO" sz="3000" baseline="-25000" dirty="0"/>
              <a:t> </a:t>
            </a:r>
            <a:r>
              <a:rPr lang="nb-NO" sz="3000" baseline="-25000" dirty="0" err="1"/>
              <a:t>belegt</a:t>
            </a:r>
            <a:r>
              <a:rPr lang="nb-NO" sz="3000" baseline="-25000" dirty="0"/>
              <a:t>?</a:t>
            </a:r>
          </a:p>
          <a:p>
            <a:r>
              <a:rPr lang="nb-NO" sz="3000" baseline="-25000" dirty="0" err="1"/>
              <a:t>Welche</a:t>
            </a:r>
            <a:r>
              <a:rPr lang="nb-NO" sz="3000" baseline="-25000" dirty="0"/>
              <a:t> </a:t>
            </a:r>
            <a:r>
              <a:rPr lang="nb-NO" sz="3000" baseline="-25000" dirty="0" err="1"/>
              <a:t>Gedanken</a:t>
            </a:r>
            <a:r>
              <a:rPr lang="nb-NO" sz="3000" baseline="-25000" dirty="0"/>
              <a:t> und </a:t>
            </a:r>
            <a:r>
              <a:rPr lang="nb-NO" sz="3000" baseline="-25000" dirty="0" err="1"/>
              <a:t>Gefühle</a:t>
            </a:r>
            <a:r>
              <a:rPr lang="nb-NO" sz="3000" baseline="-25000" dirty="0"/>
              <a:t> hat </a:t>
            </a:r>
            <a:r>
              <a:rPr lang="nb-NO" sz="3000" baseline="-25000" dirty="0" err="1"/>
              <a:t>sie</a:t>
            </a:r>
            <a:r>
              <a:rPr lang="nb-NO" sz="3000" baseline="-25000" dirty="0"/>
              <a:t> </a:t>
            </a:r>
            <a:r>
              <a:rPr lang="nb-NO" sz="3000" baseline="-25000" dirty="0" err="1"/>
              <a:t>zum</a:t>
            </a:r>
            <a:r>
              <a:rPr lang="nb-NO" sz="3000" baseline="-25000" dirty="0"/>
              <a:t> </a:t>
            </a:r>
            <a:r>
              <a:rPr lang="nb-NO" sz="3000" baseline="-25000" dirty="0" err="1"/>
              <a:t>Thema</a:t>
            </a:r>
            <a:r>
              <a:rPr lang="nb-NO" sz="3000" baseline="-25000" dirty="0"/>
              <a:t> «</a:t>
            </a:r>
            <a:r>
              <a:rPr lang="nb-NO" sz="3000" baseline="-25000" dirty="0" err="1"/>
              <a:t>Heimat</a:t>
            </a:r>
            <a:r>
              <a:rPr lang="nb-NO" sz="3000" baseline="-25000" dirty="0"/>
              <a:t>»?</a:t>
            </a:r>
          </a:p>
          <a:p>
            <a:r>
              <a:rPr lang="nb-NO" sz="3000" baseline="-25000" dirty="0" err="1"/>
              <a:t>Recherche</a:t>
            </a:r>
            <a:r>
              <a:rPr lang="nb-NO" sz="3000" baseline="-25000" dirty="0"/>
              <a:t>: </a:t>
            </a:r>
            <a:r>
              <a:rPr lang="nb-NO" sz="3000" baseline="-25000" dirty="0" err="1"/>
              <a:t>Was</a:t>
            </a:r>
            <a:r>
              <a:rPr lang="nb-NO" sz="3000" baseline="-25000" dirty="0"/>
              <a:t> ist ein Third </a:t>
            </a:r>
            <a:r>
              <a:rPr lang="nb-NO" sz="3000" baseline="-25000" dirty="0" err="1"/>
              <a:t>Culture</a:t>
            </a:r>
            <a:r>
              <a:rPr lang="nb-NO" sz="3000" baseline="-25000" dirty="0"/>
              <a:t> Kid (</a:t>
            </a:r>
            <a:r>
              <a:rPr lang="nb-NO" sz="3000" baseline="-25000" dirty="0" err="1"/>
              <a:t>Drittkulturkind</a:t>
            </a:r>
            <a:r>
              <a:rPr lang="nb-NO" sz="3000" baseline="-25000" dirty="0"/>
              <a:t>)?</a:t>
            </a:r>
          </a:p>
          <a:p>
            <a:r>
              <a:rPr lang="nb-NO" sz="2800" dirty="0">
                <a:hlinkClick r:id="rId3"/>
              </a:rPr>
              <a:t>Third </a:t>
            </a:r>
            <a:r>
              <a:rPr lang="nb-NO" sz="2800" dirty="0" err="1">
                <a:hlinkClick r:id="rId3"/>
              </a:rPr>
              <a:t>Culture</a:t>
            </a:r>
            <a:r>
              <a:rPr lang="nb-NO" sz="2800" dirty="0">
                <a:hlinkClick r:id="rId3"/>
              </a:rPr>
              <a:t> Kid – Wikipedia</a:t>
            </a:r>
            <a:endParaRPr lang="nb-NO" sz="3000" dirty="0"/>
          </a:p>
        </p:txBody>
      </p:sp>
      <p:sp>
        <p:nvSpPr>
          <p:cNvPr id="5" name="Plassholder for bunntekst 4">
            <a:extLst>
              <a:ext uri="{FF2B5EF4-FFF2-40B4-BE49-F238E27FC236}">
                <a16:creationId xmlns:a16="http://schemas.microsoft.com/office/drawing/2014/main" id="{EBB649F2-33DE-49BA-B49F-FF2916B28136}"/>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490954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A316D4-F34A-455E-BE4A-59996255E1FC}"/>
              </a:ext>
            </a:extLst>
          </p:cNvPr>
          <p:cNvSpPr>
            <a:spLocks noGrp="1"/>
          </p:cNvSpPr>
          <p:nvPr>
            <p:ph type="title"/>
          </p:nvPr>
        </p:nvSpPr>
        <p:spPr/>
        <p:txBody>
          <a:bodyPr/>
          <a:lstStyle/>
          <a:p>
            <a:r>
              <a:rPr lang="nb-NO" dirty="0">
                <a:hlinkClick r:id="rId2"/>
              </a:rPr>
              <a:t>https://www.comic.de/2020/07/heimat-ist-mehr-als-nur-ein-ort-lebenslinien/</a:t>
            </a:r>
            <a:endParaRPr lang="nb-NO" dirty="0"/>
          </a:p>
        </p:txBody>
      </p:sp>
      <p:pic>
        <p:nvPicPr>
          <p:cNvPr id="6" name="Plassholder for innhold 5">
            <a:extLst>
              <a:ext uri="{FF2B5EF4-FFF2-40B4-BE49-F238E27FC236}">
                <a16:creationId xmlns:a16="http://schemas.microsoft.com/office/drawing/2014/main" id="{EC721377-31CF-466D-B6B2-E71C3447C23E}"/>
              </a:ext>
            </a:extLst>
          </p:cNvPr>
          <p:cNvPicPr>
            <a:picLocks noGrp="1" noChangeAspect="1"/>
          </p:cNvPicPr>
          <p:nvPr>
            <p:ph sz="half" idx="1"/>
          </p:nvPr>
        </p:nvPicPr>
        <p:blipFill>
          <a:blip r:embed="rId3"/>
          <a:stretch>
            <a:fillRect/>
          </a:stretch>
        </p:blipFill>
        <p:spPr>
          <a:xfrm>
            <a:off x="3546475" y="2622550"/>
            <a:ext cx="2009775" cy="2857500"/>
          </a:xfrm>
        </p:spPr>
      </p:pic>
      <p:sp>
        <p:nvSpPr>
          <p:cNvPr id="4" name="Plassholder for innhold 3">
            <a:extLst>
              <a:ext uri="{FF2B5EF4-FFF2-40B4-BE49-F238E27FC236}">
                <a16:creationId xmlns:a16="http://schemas.microsoft.com/office/drawing/2014/main" id="{25A62149-ABBC-4352-A385-2EF0200BC774}"/>
              </a:ext>
            </a:extLst>
          </p:cNvPr>
          <p:cNvSpPr>
            <a:spLocks noGrp="1"/>
          </p:cNvSpPr>
          <p:nvPr>
            <p:ph sz="half" idx="2"/>
          </p:nvPr>
        </p:nvSpPr>
        <p:spPr/>
        <p:txBody>
          <a:bodyPr>
            <a:normAutofit fontScale="92500" lnSpcReduction="10000"/>
          </a:bodyPr>
          <a:lstStyle/>
          <a:p>
            <a:br>
              <a:rPr lang="de-DE" dirty="0"/>
            </a:br>
            <a:r>
              <a:rPr lang="de-DE" sz="1800" b="0" i="0" dirty="0">
                <a:effectLst/>
                <a:latin typeface="PT Serif"/>
              </a:rPr>
              <a:t>Woher kommt eigentlich die alte Frau von gegenüber? Was hat den Hilfsarbeiter auf die Baustelle verschlagen? Warum weint der Professor bei seinen Erzählungen über die Iguazú-Wasserfälle?</a:t>
            </a:r>
          </a:p>
          <a:p>
            <a:r>
              <a:rPr lang="de-DE" sz="1800" dirty="0">
                <a:latin typeface="PT Serif"/>
              </a:rPr>
              <a:t>AUFGABE: Lies die Beispiele. Ûbersetze sie ins Norwegische. Notiere dann eine eigene Frage zum Thema „Heimat ist mehr als nur ein Ort“.</a:t>
            </a:r>
            <a:endParaRPr lang="nb-NO" sz="1800" dirty="0"/>
          </a:p>
        </p:txBody>
      </p:sp>
      <p:sp>
        <p:nvSpPr>
          <p:cNvPr id="7" name="Plassholder for bunntekst 6">
            <a:extLst>
              <a:ext uri="{FF2B5EF4-FFF2-40B4-BE49-F238E27FC236}">
                <a16:creationId xmlns:a16="http://schemas.microsoft.com/office/drawing/2014/main" id="{E17566DB-2174-4D0D-AED8-37A18D354C5E}"/>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105143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E1F0989E-BFBB-43E4-927B-2C51C7AE2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ACA2469-91AA-459B-A5DD-8FFC0F70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97860FD2-CA19-4064-AA6F-68050C3D201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624A1565-B7E1-4C59-84A2-5831F1160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B8B134C-47B2-49B8-B810-2931B20EA7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1550BD34-8417-42DB-BEA7-96B1E41562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EE04A24D-ECF7-4024-BAC2-981BA69CF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C3D135-9831-45A9-8FBE-2A2548C8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8375ABF-52E0-4C78-B2CF-0A949D7D8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A278AC0-6804-4E6F-81ED-0C3CF414DCFE}"/>
              </a:ext>
            </a:extLst>
          </p:cNvPr>
          <p:cNvSpPr>
            <a:spLocks noGrp="1"/>
          </p:cNvSpPr>
          <p:nvPr>
            <p:ph type="title"/>
          </p:nvPr>
        </p:nvSpPr>
        <p:spPr>
          <a:xfrm>
            <a:off x="1969804" y="808056"/>
            <a:ext cx="3969504" cy="1077229"/>
          </a:xfrm>
        </p:spPr>
        <p:txBody>
          <a:bodyPr vert="horz" lIns="91440" tIns="45720" rIns="91440" bIns="45720" rtlCol="0" anchor="t">
            <a:normAutofit/>
          </a:bodyPr>
          <a:lstStyle/>
          <a:p>
            <a:pPr algn="l"/>
            <a:r>
              <a:rPr lang="en-US" dirty="0"/>
              <a:t>May </a:t>
            </a:r>
            <a:r>
              <a:rPr lang="en-US" dirty="0" err="1"/>
              <a:t>Ayim</a:t>
            </a:r>
            <a:r>
              <a:rPr lang="en-US" dirty="0"/>
              <a:t> (1960 – 1996)</a:t>
            </a:r>
          </a:p>
        </p:txBody>
      </p:sp>
      <p:sp>
        <p:nvSpPr>
          <p:cNvPr id="4" name="Plassholder for innhold 3">
            <a:extLst>
              <a:ext uri="{FF2B5EF4-FFF2-40B4-BE49-F238E27FC236}">
                <a16:creationId xmlns:a16="http://schemas.microsoft.com/office/drawing/2014/main" id="{EA1EFB6C-9632-4395-BECF-9A3FD67009E3}"/>
              </a:ext>
            </a:extLst>
          </p:cNvPr>
          <p:cNvSpPr>
            <a:spLocks noGrp="1"/>
          </p:cNvSpPr>
          <p:nvPr>
            <p:ph sz="half" idx="2"/>
          </p:nvPr>
        </p:nvSpPr>
        <p:spPr>
          <a:xfrm>
            <a:off x="1969803" y="2052116"/>
            <a:ext cx="3969505" cy="3997828"/>
          </a:xfrm>
        </p:spPr>
        <p:txBody>
          <a:bodyPr vert="horz" lIns="91440" tIns="45720" rIns="91440" bIns="45720" rtlCol="0" anchor="ctr">
            <a:normAutofit/>
          </a:bodyPr>
          <a:lstStyle/>
          <a:p>
            <a:r>
              <a:rPr lang="en-US" sz="1800" dirty="0">
                <a:hlinkClick r:id="rId5"/>
              </a:rPr>
              <a:t>https://www.digitales-deutsches-frauenarchiv.de/akteurinnen/may-ayim</a:t>
            </a:r>
            <a:endParaRPr lang="en-US" sz="1800" dirty="0"/>
          </a:p>
          <a:p>
            <a:r>
              <a:rPr lang="en-US" sz="1800" dirty="0"/>
              <a:t>Lies die </a:t>
            </a:r>
            <a:r>
              <a:rPr lang="en-US" sz="1800" dirty="0" err="1"/>
              <a:t>Biografie</a:t>
            </a:r>
            <a:r>
              <a:rPr lang="en-US" sz="1800" dirty="0"/>
              <a:t> von May </a:t>
            </a:r>
            <a:r>
              <a:rPr lang="en-US" sz="1800" dirty="0" err="1"/>
              <a:t>Ayim</a:t>
            </a:r>
            <a:r>
              <a:rPr lang="en-US" sz="1800" dirty="0"/>
              <a:t>.</a:t>
            </a:r>
          </a:p>
          <a:p>
            <a:r>
              <a:rPr lang="en-US" sz="1800" dirty="0" err="1"/>
              <a:t>Notiere</a:t>
            </a:r>
            <a:r>
              <a:rPr lang="en-US" sz="1800" dirty="0"/>
              <a:t> </a:t>
            </a:r>
            <a:r>
              <a:rPr lang="en-US" sz="1800" dirty="0" err="1"/>
              <a:t>Stichwörter</a:t>
            </a:r>
            <a:r>
              <a:rPr lang="en-US" sz="1800" dirty="0"/>
              <a:t> </a:t>
            </a:r>
            <a:r>
              <a:rPr lang="en-US" sz="1800" dirty="0" err="1"/>
              <a:t>zu</a:t>
            </a:r>
            <a:r>
              <a:rPr lang="en-US" sz="1800" dirty="0"/>
              <a:t>:</a:t>
            </a:r>
          </a:p>
          <a:p>
            <a:r>
              <a:rPr lang="en-US" sz="1800" dirty="0"/>
              <a:t>Name , </a:t>
            </a:r>
            <a:r>
              <a:rPr lang="en-US" sz="1800" dirty="0" err="1"/>
              <a:t>Geburtsort</a:t>
            </a:r>
            <a:r>
              <a:rPr lang="en-US" sz="1800" dirty="0"/>
              <a:t>, </a:t>
            </a:r>
            <a:r>
              <a:rPr lang="en-US" sz="1800" dirty="0" err="1"/>
              <a:t>Ethnizität</a:t>
            </a:r>
            <a:r>
              <a:rPr lang="en-US" sz="1800" dirty="0"/>
              <a:t>,</a:t>
            </a:r>
          </a:p>
          <a:p>
            <a:r>
              <a:rPr lang="en-US" sz="1800" dirty="0" err="1"/>
              <a:t>Ausbildung</a:t>
            </a:r>
            <a:r>
              <a:rPr lang="en-US" sz="1800" dirty="0"/>
              <a:t>, </a:t>
            </a:r>
            <a:r>
              <a:rPr lang="en-US" sz="1800" dirty="0" err="1"/>
              <a:t>gesellschaftspolitische</a:t>
            </a:r>
            <a:r>
              <a:rPr lang="en-US" sz="1800" dirty="0"/>
              <a:t> </a:t>
            </a:r>
            <a:r>
              <a:rPr lang="en-US" sz="1800" dirty="0" err="1"/>
              <a:t>Bedeutung</a:t>
            </a:r>
            <a:r>
              <a:rPr lang="en-US" sz="1800" dirty="0"/>
              <a:t>?</a:t>
            </a:r>
          </a:p>
          <a:p>
            <a:endParaRPr lang="en-US" sz="1800" dirty="0"/>
          </a:p>
          <a:p>
            <a:endParaRPr lang="en-US" sz="1800" dirty="0"/>
          </a:p>
        </p:txBody>
      </p:sp>
      <p:pic>
        <p:nvPicPr>
          <p:cNvPr id="6" name="Plassholder for innhold 5" descr="Et bilde som inneholder bygning, mann, person, skilt&#10;&#10;Automatisk generert beskrivelse">
            <a:extLst>
              <a:ext uri="{FF2B5EF4-FFF2-40B4-BE49-F238E27FC236}">
                <a16:creationId xmlns:a16="http://schemas.microsoft.com/office/drawing/2014/main" id="{5A31D7DE-C168-4D26-978C-6552D4C3A6C2}"/>
              </a:ext>
            </a:extLst>
          </p:cNvPr>
          <p:cNvPicPr>
            <a:picLocks noGrp="1" noChangeAspect="1"/>
          </p:cNvPicPr>
          <p:nvPr>
            <p:ph sz="half" idx="1"/>
          </p:nvPr>
        </p:nvPicPr>
        <p:blipFill>
          <a:blip r:embed="rId6"/>
          <a:stretch>
            <a:fillRect/>
          </a:stretch>
        </p:blipFill>
        <p:spPr>
          <a:xfrm>
            <a:off x="6940685" y="647190"/>
            <a:ext cx="3616783" cy="556428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7" name="Rectangle 36">
            <a:extLst>
              <a:ext uri="{FF2B5EF4-FFF2-40B4-BE49-F238E27FC236}">
                <a16:creationId xmlns:a16="http://schemas.microsoft.com/office/drawing/2014/main" id="{34BB1BDF-EAFF-49B6-ABF3-7F9B3201C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56C110EC-DB24-4615-9D08-2824ABE2B20A}"/>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029899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E0216-93D6-42EC-9786-238BF413675F}"/>
              </a:ext>
            </a:extLst>
          </p:cNvPr>
          <p:cNvSpPr>
            <a:spLocks noGrp="1"/>
          </p:cNvSpPr>
          <p:nvPr>
            <p:ph type="title"/>
          </p:nvPr>
        </p:nvSpPr>
        <p:spPr/>
        <p:txBody>
          <a:bodyPr/>
          <a:lstStyle/>
          <a:p>
            <a:pPr algn="l"/>
            <a:r>
              <a:rPr lang="nb-NO" dirty="0"/>
              <a:t>May </a:t>
            </a:r>
            <a:r>
              <a:rPr lang="nb-NO" dirty="0" err="1"/>
              <a:t>Ayim:Grenzenlos</a:t>
            </a:r>
            <a:r>
              <a:rPr lang="nb-NO" dirty="0"/>
              <a:t> und </a:t>
            </a:r>
            <a:r>
              <a:rPr lang="nb-NO" dirty="0" err="1"/>
              <a:t>unverschämt</a:t>
            </a:r>
            <a:r>
              <a:rPr lang="nb-NO" dirty="0"/>
              <a:t>.</a:t>
            </a:r>
            <a:br>
              <a:rPr lang="nb-NO" dirty="0"/>
            </a:br>
            <a:r>
              <a:rPr lang="nb-NO" dirty="0">
                <a:hlinkClick r:id="rId2"/>
              </a:rPr>
              <a:t>https://vimeo.com/148467687</a:t>
            </a:r>
            <a:r>
              <a:rPr lang="nb-NO" dirty="0"/>
              <a:t> </a:t>
            </a:r>
          </a:p>
        </p:txBody>
      </p:sp>
      <p:sp>
        <p:nvSpPr>
          <p:cNvPr id="3" name="Plassholder for innhold 2">
            <a:extLst>
              <a:ext uri="{FF2B5EF4-FFF2-40B4-BE49-F238E27FC236}">
                <a16:creationId xmlns:a16="http://schemas.microsoft.com/office/drawing/2014/main" id="{0BC67546-4F3D-421C-B8DF-390E9828EFCF}"/>
              </a:ext>
            </a:extLst>
          </p:cNvPr>
          <p:cNvSpPr>
            <a:spLocks noGrp="1"/>
          </p:cNvSpPr>
          <p:nvPr>
            <p:ph sz="half" idx="1"/>
          </p:nvPr>
        </p:nvSpPr>
        <p:spPr/>
        <p:txBody>
          <a:bodyPr>
            <a:normAutofit fontScale="92500" lnSpcReduction="20000"/>
          </a:bodyPr>
          <a:lstStyle/>
          <a:p>
            <a:r>
              <a:rPr lang="nb-NO" dirty="0"/>
              <a:t>ich werde </a:t>
            </a:r>
            <a:r>
              <a:rPr lang="nb-NO" dirty="0" err="1"/>
              <a:t>trotzdem</a:t>
            </a:r>
            <a:endParaRPr lang="nb-NO" dirty="0"/>
          </a:p>
          <a:p>
            <a:r>
              <a:rPr lang="nb-NO" dirty="0" err="1"/>
              <a:t>afrikanisch</a:t>
            </a:r>
            <a:endParaRPr lang="nb-NO" dirty="0"/>
          </a:p>
          <a:p>
            <a:r>
              <a:rPr lang="nb-NO" dirty="0"/>
              <a:t>sein</a:t>
            </a:r>
          </a:p>
          <a:p>
            <a:r>
              <a:rPr lang="nb-NO" dirty="0"/>
              <a:t>auch </a:t>
            </a:r>
            <a:r>
              <a:rPr lang="nb-NO" dirty="0" err="1"/>
              <a:t>wenn</a:t>
            </a:r>
            <a:r>
              <a:rPr lang="nb-NO" dirty="0"/>
              <a:t> </a:t>
            </a:r>
            <a:r>
              <a:rPr lang="nb-NO" dirty="0" err="1"/>
              <a:t>ihr</a:t>
            </a:r>
            <a:endParaRPr lang="nb-NO" dirty="0"/>
          </a:p>
          <a:p>
            <a:r>
              <a:rPr lang="nb-NO" dirty="0" err="1"/>
              <a:t>mich</a:t>
            </a:r>
            <a:r>
              <a:rPr lang="nb-NO" dirty="0"/>
              <a:t> </a:t>
            </a:r>
            <a:r>
              <a:rPr lang="nb-NO" dirty="0" err="1"/>
              <a:t>gerne</a:t>
            </a:r>
            <a:endParaRPr lang="nb-NO" dirty="0"/>
          </a:p>
          <a:p>
            <a:r>
              <a:rPr lang="nb-NO" dirty="0" err="1"/>
              <a:t>deutsch</a:t>
            </a:r>
            <a:endParaRPr lang="nb-NO" dirty="0"/>
          </a:p>
          <a:p>
            <a:r>
              <a:rPr lang="nb-NO" dirty="0"/>
              <a:t>haben </a:t>
            </a:r>
            <a:r>
              <a:rPr lang="nb-NO" dirty="0" err="1"/>
              <a:t>wollt</a:t>
            </a:r>
            <a:endParaRPr lang="nb-NO" dirty="0"/>
          </a:p>
          <a:p>
            <a:r>
              <a:rPr lang="nb-NO" dirty="0"/>
              <a:t>und werde </a:t>
            </a:r>
            <a:r>
              <a:rPr lang="nb-NO" dirty="0" err="1"/>
              <a:t>trotzdem</a:t>
            </a:r>
            <a:endParaRPr lang="nb-NO" dirty="0"/>
          </a:p>
          <a:p>
            <a:endParaRPr lang="nb-NO" dirty="0"/>
          </a:p>
        </p:txBody>
      </p:sp>
      <p:sp>
        <p:nvSpPr>
          <p:cNvPr id="4" name="Plassholder for innhold 3">
            <a:extLst>
              <a:ext uri="{FF2B5EF4-FFF2-40B4-BE49-F238E27FC236}">
                <a16:creationId xmlns:a16="http://schemas.microsoft.com/office/drawing/2014/main" id="{7F89F961-D880-485F-A727-5FC8C3B35AE0}"/>
              </a:ext>
            </a:extLst>
          </p:cNvPr>
          <p:cNvSpPr>
            <a:spLocks noGrp="1"/>
          </p:cNvSpPr>
          <p:nvPr>
            <p:ph sz="half" idx="2"/>
          </p:nvPr>
        </p:nvSpPr>
        <p:spPr/>
        <p:txBody>
          <a:bodyPr>
            <a:normAutofit fontScale="92500" lnSpcReduction="20000"/>
          </a:bodyPr>
          <a:lstStyle/>
          <a:p>
            <a:r>
              <a:rPr lang="nb-NO" dirty="0" err="1"/>
              <a:t>deutsch</a:t>
            </a:r>
            <a:r>
              <a:rPr lang="nb-NO" dirty="0"/>
              <a:t> sein</a:t>
            </a:r>
          </a:p>
          <a:p>
            <a:r>
              <a:rPr lang="nb-NO" dirty="0"/>
              <a:t>auch </a:t>
            </a:r>
            <a:r>
              <a:rPr lang="nb-NO" dirty="0" err="1"/>
              <a:t>wenn</a:t>
            </a:r>
            <a:r>
              <a:rPr lang="nb-NO" dirty="0"/>
              <a:t> </a:t>
            </a:r>
            <a:r>
              <a:rPr lang="nb-NO" dirty="0" err="1"/>
              <a:t>euch</a:t>
            </a:r>
            <a:endParaRPr lang="nb-NO" dirty="0"/>
          </a:p>
          <a:p>
            <a:r>
              <a:rPr lang="nb-NO" dirty="0"/>
              <a:t>meine </a:t>
            </a:r>
            <a:r>
              <a:rPr lang="nb-NO" dirty="0" err="1"/>
              <a:t>schwärze</a:t>
            </a:r>
            <a:endParaRPr lang="nb-NO" dirty="0"/>
          </a:p>
          <a:p>
            <a:r>
              <a:rPr lang="nb-NO" dirty="0"/>
              <a:t>nicht </a:t>
            </a:r>
            <a:r>
              <a:rPr lang="nb-NO" dirty="0" err="1"/>
              <a:t>pa</a:t>
            </a:r>
            <a:r>
              <a:rPr lang="nb-NO" dirty="0"/>
              <a:t>βt</a:t>
            </a:r>
          </a:p>
          <a:p>
            <a:r>
              <a:rPr lang="nb-NO" dirty="0"/>
              <a:t>ich werde</a:t>
            </a:r>
          </a:p>
          <a:p>
            <a:r>
              <a:rPr lang="nb-NO" dirty="0"/>
              <a:t>noch einen </a:t>
            </a:r>
            <a:r>
              <a:rPr lang="nb-NO" dirty="0" err="1"/>
              <a:t>schritt</a:t>
            </a:r>
            <a:r>
              <a:rPr lang="nb-NO" dirty="0"/>
              <a:t> </a:t>
            </a:r>
            <a:r>
              <a:rPr lang="nb-NO" dirty="0" err="1"/>
              <a:t>weiter</a:t>
            </a:r>
            <a:r>
              <a:rPr lang="nb-NO" dirty="0"/>
              <a:t> </a:t>
            </a:r>
            <a:r>
              <a:rPr lang="nb-NO" dirty="0" err="1"/>
              <a:t>gehen</a:t>
            </a:r>
            <a:endParaRPr lang="nb-NO" dirty="0"/>
          </a:p>
          <a:p>
            <a:r>
              <a:rPr lang="nb-NO" dirty="0"/>
              <a:t>bis an den </a:t>
            </a:r>
            <a:r>
              <a:rPr lang="nb-NO" dirty="0" err="1"/>
              <a:t>äu</a:t>
            </a:r>
            <a:r>
              <a:rPr lang="nb-NO" dirty="0"/>
              <a:t>βersten rand</a:t>
            </a:r>
          </a:p>
        </p:txBody>
      </p:sp>
      <p:sp>
        <p:nvSpPr>
          <p:cNvPr id="5" name="Plassholder for bunntekst 4">
            <a:extLst>
              <a:ext uri="{FF2B5EF4-FFF2-40B4-BE49-F238E27FC236}">
                <a16:creationId xmlns:a16="http://schemas.microsoft.com/office/drawing/2014/main" id="{E19C7B95-340D-4A34-82D5-3D2B5BEAA9B9}"/>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001092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571BB6-5FB5-4D4A-8224-EA1717B7FE90}"/>
              </a:ext>
            </a:extLst>
          </p:cNvPr>
          <p:cNvSpPr>
            <a:spLocks noGrp="1"/>
          </p:cNvSpPr>
          <p:nvPr>
            <p:ph type="title"/>
          </p:nvPr>
        </p:nvSpPr>
        <p:spPr/>
        <p:txBody>
          <a:bodyPr>
            <a:normAutofit/>
          </a:bodyPr>
          <a:lstStyle/>
          <a:p>
            <a:pPr algn="l"/>
            <a:r>
              <a:rPr lang="nb-NO" sz="2800" dirty="0"/>
              <a:t>May </a:t>
            </a:r>
            <a:r>
              <a:rPr lang="nb-NO" sz="2800" dirty="0" err="1"/>
              <a:t>Ayim</a:t>
            </a:r>
            <a:r>
              <a:rPr lang="nb-NO" sz="2800" dirty="0"/>
              <a:t> – </a:t>
            </a:r>
            <a:r>
              <a:rPr lang="nb-NO" sz="2800" dirty="0" err="1"/>
              <a:t>grenzenlos</a:t>
            </a:r>
            <a:r>
              <a:rPr lang="nb-NO" sz="2800" dirty="0"/>
              <a:t> und </a:t>
            </a:r>
            <a:r>
              <a:rPr lang="nb-NO" sz="2800" dirty="0" err="1"/>
              <a:t>unverschämt</a:t>
            </a:r>
            <a:r>
              <a:rPr lang="nb-NO" sz="2800" dirty="0"/>
              <a:t> (2)</a:t>
            </a:r>
          </a:p>
        </p:txBody>
      </p:sp>
      <p:sp>
        <p:nvSpPr>
          <p:cNvPr id="3" name="Plassholder for innhold 2">
            <a:extLst>
              <a:ext uri="{FF2B5EF4-FFF2-40B4-BE49-F238E27FC236}">
                <a16:creationId xmlns:a16="http://schemas.microsoft.com/office/drawing/2014/main" id="{D8FF4035-52FC-444E-8EEB-124B5EAFC266}"/>
              </a:ext>
            </a:extLst>
          </p:cNvPr>
          <p:cNvSpPr>
            <a:spLocks noGrp="1"/>
          </p:cNvSpPr>
          <p:nvPr>
            <p:ph sz="half" idx="1"/>
          </p:nvPr>
        </p:nvSpPr>
        <p:spPr/>
        <p:txBody>
          <a:bodyPr>
            <a:normAutofit fontScale="62500" lnSpcReduction="20000"/>
          </a:bodyPr>
          <a:lstStyle/>
          <a:p>
            <a:r>
              <a:rPr lang="nb-NO" dirty="0" err="1"/>
              <a:t>wo</a:t>
            </a:r>
            <a:r>
              <a:rPr lang="nb-NO" dirty="0"/>
              <a:t> meine </a:t>
            </a:r>
            <a:r>
              <a:rPr lang="nb-NO" dirty="0" err="1"/>
              <a:t>schwestern</a:t>
            </a:r>
            <a:r>
              <a:rPr lang="nb-NO" dirty="0"/>
              <a:t> </a:t>
            </a:r>
            <a:r>
              <a:rPr lang="nb-NO" dirty="0" err="1"/>
              <a:t>sind</a:t>
            </a:r>
            <a:endParaRPr lang="nb-NO" dirty="0"/>
          </a:p>
          <a:p>
            <a:r>
              <a:rPr lang="nb-NO" dirty="0" err="1"/>
              <a:t>wo</a:t>
            </a:r>
            <a:r>
              <a:rPr lang="nb-NO" dirty="0"/>
              <a:t> meine </a:t>
            </a:r>
            <a:r>
              <a:rPr lang="nb-NO" dirty="0" err="1"/>
              <a:t>brüder</a:t>
            </a:r>
            <a:r>
              <a:rPr lang="nb-NO" dirty="0"/>
              <a:t> </a:t>
            </a:r>
            <a:r>
              <a:rPr lang="nb-NO" dirty="0" err="1"/>
              <a:t>stehen</a:t>
            </a:r>
            <a:endParaRPr lang="nb-NO" dirty="0"/>
          </a:p>
          <a:p>
            <a:r>
              <a:rPr lang="nb-NO" dirty="0" err="1"/>
              <a:t>wo</a:t>
            </a:r>
            <a:endParaRPr lang="nb-NO" dirty="0"/>
          </a:p>
          <a:p>
            <a:r>
              <a:rPr lang="nb-NO" dirty="0" err="1"/>
              <a:t>unsere</a:t>
            </a:r>
            <a:endParaRPr lang="nb-NO" dirty="0"/>
          </a:p>
          <a:p>
            <a:r>
              <a:rPr lang="nb-NO" dirty="0"/>
              <a:t>FREIHEIT</a:t>
            </a:r>
          </a:p>
          <a:p>
            <a:r>
              <a:rPr lang="nb-NO" dirty="0" err="1"/>
              <a:t>beginnt</a:t>
            </a:r>
            <a:endParaRPr lang="nb-NO" dirty="0"/>
          </a:p>
          <a:p>
            <a:r>
              <a:rPr lang="nb-NO" dirty="0"/>
              <a:t>ich werde</a:t>
            </a:r>
          </a:p>
          <a:p>
            <a:r>
              <a:rPr lang="nb-NO" dirty="0"/>
              <a:t>noch einen </a:t>
            </a:r>
            <a:r>
              <a:rPr lang="nb-NO" dirty="0" err="1"/>
              <a:t>schritt</a:t>
            </a:r>
            <a:r>
              <a:rPr lang="nb-NO" dirty="0"/>
              <a:t> </a:t>
            </a:r>
            <a:r>
              <a:rPr lang="nb-NO" dirty="0" err="1"/>
              <a:t>weitergehen</a:t>
            </a:r>
            <a:r>
              <a:rPr lang="nb-NO" dirty="0"/>
              <a:t> und</a:t>
            </a:r>
          </a:p>
          <a:p>
            <a:r>
              <a:rPr lang="nb-NO" dirty="0"/>
              <a:t>noch einen </a:t>
            </a:r>
            <a:r>
              <a:rPr lang="nb-NO" dirty="0" err="1"/>
              <a:t>schritt</a:t>
            </a:r>
            <a:endParaRPr lang="nb-NO" dirty="0"/>
          </a:p>
          <a:p>
            <a:r>
              <a:rPr lang="nb-NO" dirty="0" err="1"/>
              <a:t>weiter</a:t>
            </a:r>
            <a:endParaRPr lang="nb-NO" dirty="0"/>
          </a:p>
        </p:txBody>
      </p:sp>
      <p:sp>
        <p:nvSpPr>
          <p:cNvPr id="4" name="Plassholder for innhold 3">
            <a:extLst>
              <a:ext uri="{FF2B5EF4-FFF2-40B4-BE49-F238E27FC236}">
                <a16:creationId xmlns:a16="http://schemas.microsoft.com/office/drawing/2014/main" id="{C32CD868-E7EA-45AB-B77D-21381AD89E4A}"/>
              </a:ext>
            </a:extLst>
          </p:cNvPr>
          <p:cNvSpPr>
            <a:spLocks noGrp="1"/>
          </p:cNvSpPr>
          <p:nvPr>
            <p:ph sz="half" idx="2"/>
          </p:nvPr>
        </p:nvSpPr>
        <p:spPr/>
        <p:txBody>
          <a:bodyPr>
            <a:normAutofit fontScale="62500" lnSpcReduction="20000"/>
          </a:bodyPr>
          <a:lstStyle/>
          <a:p>
            <a:r>
              <a:rPr lang="nb-NO" dirty="0"/>
              <a:t>und </a:t>
            </a:r>
            <a:r>
              <a:rPr lang="nb-NO" dirty="0" err="1"/>
              <a:t>wiederkehren</a:t>
            </a:r>
            <a:endParaRPr lang="nb-NO" dirty="0"/>
          </a:p>
          <a:p>
            <a:r>
              <a:rPr lang="nb-NO" dirty="0" err="1"/>
              <a:t>wann</a:t>
            </a:r>
            <a:endParaRPr lang="nb-NO" dirty="0"/>
          </a:p>
          <a:p>
            <a:r>
              <a:rPr lang="nb-NO" dirty="0"/>
              <a:t>ich </a:t>
            </a:r>
            <a:r>
              <a:rPr lang="nb-NO" dirty="0" err="1"/>
              <a:t>will</a:t>
            </a:r>
            <a:endParaRPr lang="nb-NO" dirty="0"/>
          </a:p>
          <a:p>
            <a:r>
              <a:rPr lang="nb-NO" dirty="0" err="1"/>
              <a:t>wenn</a:t>
            </a:r>
            <a:r>
              <a:rPr lang="nb-NO" dirty="0"/>
              <a:t> ich </a:t>
            </a:r>
            <a:r>
              <a:rPr lang="nb-NO" dirty="0" err="1"/>
              <a:t>will</a:t>
            </a:r>
            <a:endParaRPr lang="nb-NO" dirty="0"/>
          </a:p>
          <a:p>
            <a:pPr marL="0" indent="0">
              <a:buNone/>
            </a:pPr>
            <a:r>
              <a:rPr lang="nb-NO" dirty="0"/>
              <a:t>       ich </a:t>
            </a:r>
            <a:r>
              <a:rPr lang="nb-NO" dirty="0" err="1"/>
              <a:t>will</a:t>
            </a:r>
            <a:r>
              <a:rPr lang="nb-NO" dirty="0"/>
              <a:t> </a:t>
            </a:r>
            <a:r>
              <a:rPr lang="nb-NO" dirty="0" err="1"/>
              <a:t>grenzenlos</a:t>
            </a:r>
            <a:r>
              <a:rPr lang="nb-NO" dirty="0"/>
              <a:t> und </a:t>
            </a:r>
            <a:r>
              <a:rPr lang="nb-NO" dirty="0" err="1"/>
              <a:t>unverschämt</a:t>
            </a:r>
            <a:endParaRPr lang="nb-NO" dirty="0"/>
          </a:p>
          <a:p>
            <a:r>
              <a:rPr lang="nb-NO" dirty="0" err="1"/>
              <a:t>bleiben</a:t>
            </a:r>
            <a:endParaRPr lang="nb-NO" dirty="0"/>
          </a:p>
        </p:txBody>
      </p:sp>
      <p:sp>
        <p:nvSpPr>
          <p:cNvPr id="5" name="Plassholder for bunntekst 4">
            <a:extLst>
              <a:ext uri="{FF2B5EF4-FFF2-40B4-BE49-F238E27FC236}">
                <a16:creationId xmlns:a16="http://schemas.microsoft.com/office/drawing/2014/main" id="{2B02F8A2-3D37-4158-B353-C0598C5C7B82}"/>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681141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F61803-F282-4615-90A7-7698005B2D7D}"/>
              </a:ext>
            </a:extLst>
          </p:cNvPr>
          <p:cNvSpPr>
            <a:spLocks noGrp="1"/>
          </p:cNvSpPr>
          <p:nvPr>
            <p:ph type="title"/>
          </p:nvPr>
        </p:nvSpPr>
        <p:spPr/>
        <p:txBody>
          <a:bodyPr/>
          <a:lstStyle/>
          <a:p>
            <a:pPr algn="l"/>
            <a:r>
              <a:rPr lang="nb-NO" dirty="0"/>
              <a:t>AUFGABEN ZUM GEDICHT</a:t>
            </a:r>
          </a:p>
        </p:txBody>
      </p:sp>
      <p:sp>
        <p:nvSpPr>
          <p:cNvPr id="3" name="Plassholder for innhold 2">
            <a:extLst>
              <a:ext uri="{FF2B5EF4-FFF2-40B4-BE49-F238E27FC236}">
                <a16:creationId xmlns:a16="http://schemas.microsoft.com/office/drawing/2014/main" id="{029C6673-6424-4030-9929-5C7C02A9361D}"/>
              </a:ext>
            </a:extLst>
          </p:cNvPr>
          <p:cNvSpPr>
            <a:spLocks noGrp="1"/>
          </p:cNvSpPr>
          <p:nvPr>
            <p:ph sz="half" idx="1"/>
          </p:nvPr>
        </p:nvSpPr>
        <p:spPr/>
        <p:txBody>
          <a:bodyPr>
            <a:normAutofit fontScale="85000" lnSpcReduction="20000"/>
          </a:bodyPr>
          <a:lstStyle/>
          <a:p>
            <a:r>
              <a:rPr lang="nb-NO" dirty="0"/>
              <a:t>Lies </a:t>
            </a:r>
            <a:r>
              <a:rPr lang="nb-NO" dirty="0" err="1"/>
              <a:t>das</a:t>
            </a:r>
            <a:r>
              <a:rPr lang="nb-NO" dirty="0"/>
              <a:t> </a:t>
            </a:r>
            <a:r>
              <a:rPr lang="nb-NO" dirty="0" err="1"/>
              <a:t>Gedicht</a:t>
            </a:r>
            <a:r>
              <a:rPr lang="nb-NO" dirty="0"/>
              <a:t> </a:t>
            </a:r>
            <a:r>
              <a:rPr lang="nb-NO" dirty="0" err="1"/>
              <a:t>zweimal</a:t>
            </a:r>
            <a:r>
              <a:rPr lang="nb-NO" dirty="0"/>
              <a:t> </a:t>
            </a:r>
            <a:r>
              <a:rPr lang="nb-NO" dirty="0" err="1"/>
              <a:t>langsam</a:t>
            </a:r>
            <a:r>
              <a:rPr lang="nb-NO" dirty="0"/>
              <a:t>, laut und </a:t>
            </a:r>
            <a:r>
              <a:rPr lang="nb-NO" dirty="0" err="1"/>
              <a:t>deutlich</a:t>
            </a:r>
            <a:r>
              <a:rPr lang="nb-NO" dirty="0"/>
              <a:t>. </a:t>
            </a:r>
          </a:p>
          <a:p>
            <a:r>
              <a:rPr lang="nb-NO" dirty="0"/>
              <a:t>(</a:t>
            </a:r>
            <a:r>
              <a:rPr lang="nb-NO" dirty="0" err="1"/>
              <a:t>Performanz</a:t>
            </a:r>
            <a:r>
              <a:rPr lang="nb-NO" dirty="0"/>
              <a:t>)</a:t>
            </a:r>
          </a:p>
          <a:p>
            <a:r>
              <a:rPr lang="nb-NO" dirty="0" err="1"/>
              <a:t>Notiere</a:t>
            </a:r>
            <a:r>
              <a:rPr lang="nb-NO" dirty="0"/>
              <a:t> </a:t>
            </a:r>
            <a:r>
              <a:rPr lang="nb-NO" dirty="0" err="1"/>
              <a:t>Antworten</a:t>
            </a:r>
            <a:r>
              <a:rPr lang="nb-NO" dirty="0"/>
              <a:t> zu </a:t>
            </a:r>
            <a:r>
              <a:rPr lang="nb-NO" dirty="0" err="1"/>
              <a:t>folgenden</a:t>
            </a:r>
            <a:r>
              <a:rPr lang="nb-NO" dirty="0"/>
              <a:t> </a:t>
            </a:r>
            <a:r>
              <a:rPr lang="nb-NO" dirty="0" err="1"/>
              <a:t>Fragen</a:t>
            </a:r>
            <a:r>
              <a:rPr lang="nb-NO" dirty="0"/>
              <a:t>:</a:t>
            </a:r>
          </a:p>
        </p:txBody>
      </p:sp>
      <p:sp>
        <p:nvSpPr>
          <p:cNvPr id="4" name="Plassholder for innhold 3">
            <a:extLst>
              <a:ext uri="{FF2B5EF4-FFF2-40B4-BE49-F238E27FC236}">
                <a16:creationId xmlns:a16="http://schemas.microsoft.com/office/drawing/2014/main" id="{BA9233AE-D4A9-4368-AE1E-437CEADFBFEA}"/>
              </a:ext>
            </a:extLst>
          </p:cNvPr>
          <p:cNvSpPr>
            <a:spLocks noGrp="1"/>
          </p:cNvSpPr>
          <p:nvPr>
            <p:ph sz="half" idx="2"/>
          </p:nvPr>
        </p:nvSpPr>
        <p:spPr/>
        <p:txBody>
          <a:bodyPr>
            <a:normAutofit fontScale="85000" lnSpcReduction="20000"/>
          </a:bodyPr>
          <a:lstStyle/>
          <a:p>
            <a:r>
              <a:rPr lang="nb-NO" dirty="0" err="1"/>
              <a:t>Welches</a:t>
            </a:r>
            <a:r>
              <a:rPr lang="nb-NO" dirty="0"/>
              <a:t> </a:t>
            </a:r>
            <a:r>
              <a:rPr lang="nb-NO" dirty="0" err="1"/>
              <a:t>Wort</a:t>
            </a:r>
            <a:r>
              <a:rPr lang="nb-NO" dirty="0"/>
              <a:t> ist gro</a:t>
            </a:r>
            <a:r>
              <a:rPr lang="el-GR" dirty="0"/>
              <a:t>β</a:t>
            </a:r>
            <a:r>
              <a:rPr lang="nb-NO" dirty="0" err="1"/>
              <a:t>geschrieben</a:t>
            </a:r>
            <a:r>
              <a:rPr lang="nb-NO" dirty="0"/>
              <a:t>? </a:t>
            </a:r>
            <a:r>
              <a:rPr lang="nb-NO" dirty="0" err="1"/>
              <a:t>Warum</a:t>
            </a:r>
            <a:r>
              <a:rPr lang="nb-NO" dirty="0"/>
              <a:t>?</a:t>
            </a:r>
          </a:p>
          <a:p>
            <a:r>
              <a:rPr lang="nb-NO" dirty="0" err="1"/>
              <a:t>Welche</a:t>
            </a:r>
            <a:r>
              <a:rPr lang="nb-NO" dirty="0"/>
              <a:t> </a:t>
            </a:r>
            <a:r>
              <a:rPr lang="nb-NO" dirty="0" err="1"/>
              <a:t>Adjektive</a:t>
            </a:r>
            <a:r>
              <a:rPr lang="nb-NO" dirty="0"/>
              <a:t> </a:t>
            </a:r>
            <a:r>
              <a:rPr lang="nb-NO" dirty="0" err="1"/>
              <a:t>drücken</a:t>
            </a:r>
            <a:r>
              <a:rPr lang="nb-NO" dirty="0"/>
              <a:t> die doppelte </a:t>
            </a:r>
            <a:r>
              <a:rPr lang="nb-NO" dirty="0" err="1"/>
              <a:t>Identität</a:t>
            </a:r>
            <a:r>
              <a:rPr lang="nb-NO" dirty="0"/>
              <a:t> aus?</a:t>
            </a:r>
          </a:p>
          <a:p>
            <a:r>
              <a:rPr lang="nb-NO" dirty="0" err="1"/>
              <a:t>Was</a:t>
            </a:r>
            <a:r>
              <a:rPr lang="nb-NO" dirty="0"/>
              <a:t> </a:t>
            </a:r>
            <a:r>
              <a:rPr lang="nb-NO" dirty="0" err="1"/>
              <a:t>drückt</a:t>
            </a:r>
            <a:r>
              <a:rPr lang="nb-NO" dirty="0"/>
              <a:t> «</a:t>
            </a:r>
            <a:r>
              <a:rPr lang="nb-NO" dirty="0" err="1"/>
              <a:t>wann</a:t>
            </a:r>
            <a:r>
              <a:rPr lang="nb-NO" dirty="0"/>
              <a:t>» aus, </a:t>
            </a:r>
            <a:r>
              <a:rPr lang="nb-NO" dirty="0" err="1"/>
              <a:t>was</a:t>
            </a:r>
            <a:r>
              <a:rPr lang="nb-NO" dirty="0"/>
              <a:t> </a:t>
            </a:r>
            <a:r>
              <a:rPr lang="nb-NO" dirty="0" err="1"/>
              <a:t>drückt</a:t>
            </a:r>
            <a:r>
              <a:rPr lang="nb-NO" dirty="0"/>
              <a:t> «</a:t>
            </a:r>
            <a:r>
              <a:rPr lang="nb-NO" dirty="0" err="1"/>
              <a:t>wenn</a:t>
            </a:r>
            <a:r>
              <a:rPr lang="nb-NO" dirty="0"/>
              <a:t>» aus?</a:t>
            </a:r>
          </a:p>
          <a:p>
            <a:r>
              <a:rPr lang="nb-NO" dirty="0" err="1"/>
              <a:t>Was</a:t>
            </a:r>
            <a:r>
              <a:rPr lang="nb-NO" dirty="0"/>
              <a:t> </a:t>
            </a:r>
            <a:r>
              <a:rPr lang="nb-NO" dirty="0" err="1"/>
              <a:t>will</a:t>
            </a:r>
            <a:r>
              <a:rPr lang="nb-NO" dirty="0"/>
              <a:t> May </a:t>
            </a:r>
            <a:r>
              <a:rPr lang="nb-NO" dirty="0" err="1"/>
              <a:t>Ayim</a:t>
            </a:r>
            <a:r>
              <a:rPr lang="nb-NO" dirty="0"/>
              <a:t> </a:t>
            </a:r>
            <a:r>
              <a:rPr lang="nb-NO" dirty="0" err="1"/>
              <a:t>mit</a:t>
            </a:r>
            <a:r>
              <a:rPr lang="nb-NO" dirty="0"/>
              <a:t> «</a:t>
            </a:r>
            <a:r>
              <a:rPr lang="nb-NO" dirty="0" err="1"/>
              <a:t>grenzenlos</a:t>
            </a:r>
            <a:r>
              <a:rPr lang="nb-NO" dirty="0"/>
              <a:t>» und «</a:t>
            </a:r>
            <a:r>
              <a:rPr lang="nb-NO" dirty="0" err="1"/>
              <a:t>unverschämt</a:t>
            </a:r>
            <a:r>
              <a:rPr lang="nb-NO" dirty="0"/>
              <a:t>» sagen?</a:t>
            </a:r>
          </a:p>
          <a:p>
            <a:r>
              <a:rPr lang="nb-NO" dirty="0" err="1"/>
              <a:t>Welches</a:t>
            </a:r>
            <a:r>
              <a:rPr lang="nb-NO" dirty="0"/>
              <a:t> Substantiv </a:t>
            </a:r>
            <a:r>
              <a:rPr lang="nb-NO" dirty="0" err="1"/>
              <a:t>steckt</a:t>
            </a:r>
            <a:r>
              <a:rPr lang="nb-NO" dirty="0"/>
              <a:t> in «</a:t>
            </a:r>
            <a:r>
              <a:rPr lang="nb-NO" dirty="0" err="1"/>
              <a:t>unverschämt</a:t>
            </a:r>
            <a:r>
              <a:rPr lang="nb-NO" dirty="0"/>
              <a:t>»?  </a:t>
            </a:r>
          </a:p>
        </p:txBody>
      </p:sp>
      <p:sp>
        <p:nvSpPr>
          <p:cNvPr id="5" name="Plassholder for bunntekst 4">
            <a:extLst>
              <a:ext uri="{FF2B5EF4-FFF2-40B4-BE49-F238E27FC236}">
                <a16:creationId xmlns:a16="http://schemas.microsoft.com/office/drawing/2014/main" id="{7BBADB4D-83A1-46C0-A2F6-8BDEA9BB3111}"/>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608329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12">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 name="Rectangle 14">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6">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8">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20">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extBox 22">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0" name="Rectangle 24">
            <a:extLst>
              <a:ext uri="{FF2B5EF4-FFF2-40B4-BE49-F238E27FC236}">
                <a16:creationId xmlns:a16="http://schemas.microsoft.com/office/drawing/2014/main" id="{FFB377BB-601C-4288-A224-D150848C4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6">
            <a:extLst>
              <a:ext uri="{FF2B5EF4-FFF2-40B4-BE49-F238E27FC236}">
                <a16:creationId xmlns:a16="http://schemas.microsoft.com/office/drawing/2014/main" id="{868ABA13-B3B3-4E09-854F-270094AA88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4" name="Picture 28">
            <a:extLst>
              <a:ext uri="{FF2B5EF4-FFF2-40B4-BE49-F238E27FC236}">
                <a16:creationId xmlns:a16="http://schemas.microsoft.com/office/drawing/2014/main" id="{03CA7029-49D1-4811-9706-47326D65B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6" name="Rectangle 30">
            <a:extLst>
              <a:ext uri="{FF2B5EF4-FFF2-40B4-BE49-F238E27FC236}">
                <a16:creationId xmlns:a16="http://schemas.microsoft.com/office/drawing/2014/main" id="{FB70EA8D-D093-4307-9DA5-E4EE61D82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2">
            <a:extLst>
              <a:ext uri="{FF2B5EF4-FFF2-40B4-BE49-F238E27FC236}">
                <a16:creationId xmlns:a16="http://schemas.microsoft.com/office/drawing/2014/main" id="{B3687593-1834-43AF-A992-696B19B0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4">
            <a:extLst>
              <a:ext uri="{FF2B5EF4-FFF2-40B4-BE49-F238E27FC236}">
                <a16:creationId xmlns:a16="http://schemas.microsoft.com/office/drawing/2014/main" id="{6E1FE4DF-DA81-4174-A7A3-1DBD74FB3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34A026-B630-48C0-8FCC-154BED20BEAB}"/>
              </a:ext>
            </a:extLst>
          </p:cNvPr>
          <p:cNvSpPr>
            <a:spLocks noGrp="1"/>
          </p:cNvSpPr>
          <p:nvPr>
            <p:ph type="title"/>
          </p:nvPr>
        </p:nvSpPr>
        <p:spPr>
          <a:xfrm>
            <a:off x="1969804" y="3428998"/>
            <a:ext cx="3973282" cy="2268559"/>
          </a:xfrm>
        </p:spPr>
        <p:txBody>
          <a:bodyPr vert="horz" lIns="91440" tIns="45720" rIns="91440" bIns="45720" rtlCol="0" anchor="t">
            <a:normAutofit/>
          </a:bodyPr>
          <a:lstStyle/>
          <a:p>
            <a:r>
              <a:rPr lang="en-US" sz="3700"/>
              <a:t>AUFGABEN  - B1</a:t>
            </a:r>
            <a:br>
              <a:rPr lang="en-US" sz="3700"/>
            </a:br>
            <a:r>
              <a:rPr lang="en-US" sz="3700">
                <a:hlinkClick r:id="rId5"/>
              </a:rPr>
              <a:t>begleitheft-_heimat1.pdf (goethe.de)</a:t>
            </a:r>
            <a:endParaRPr lang="en-US" sz="3700"/>
          </a:p>
        </p:txBody>
      </p:sp>
      <p:pic>
        <p:nvPicPr>
          <p:cNvPr id="6" name="Plassholder for innhold 5">
            <a:extLst>
              <a:ext uri="{FF2B5EF4-FFF2-40B4-BE49-F238E27FC236}">
                <a16:creationId xmlns:a16="http://schemas.microsoft.com/office/drawing/2014/main" id="{5FBEA7B1-1E6E-4468-AA5D-55D4D1FC872A}"/>
              </a:ext>
            </a:extLst>
          </p:cNvPr>
          <p:cNvPicPr>
            <a:picLocks noGrp="1" noChangeAspect="1"/>
          </p:cNvPicPr>
          <p:nvPr>
            <p:ph idx="1"/>
          </p:nvPr>
        </p:nvPicPr>
        <p:blipFill>
          <a:blip r:embed="rId6"/>
          <a:stretch>
            <a:fillRect/>
          </a:stretch>
        </p:blipFill>
        <p:spPr>
          <a:xfrm>
            <a:off x="6748741" y="694176"/>
            <a:ext cx="3993327" cy="5470310"/>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2" name="Rectangle 36">
            <a:extLst>
              <a:ext uri="{FF2B5EF4-FFF2-40B4-BE49-F238E27FC236}">
                <a16:creationId xmlns:a16="http://schemas.microsoft.com/office/drawing/2014/main" id="{7E838281-5FBA-41E7-AD3B-CB3F49FEB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60F91FBC-15AC-4EB2-B07C-E18B139AA2B2}"/>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22735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DB8BED-0714-4A0D-A63D-F9D57069EFEF}"/>
              </a:ext>
            </a:extLst>
          </p:cNvPr>
          <p:cNvSpPr>
            <a:spLocks noGrp="1"/>
          </p:cNvSpPr>
          <p:nvPr>
            <p:ph type="title"/>
          </p:nvPr>
        </p:nvSpPr>
        <p:spPr/>
        <p:txBody>
          <a:bodyPr>
            <a:normAutofit fontScale="90000"/>
          </a:bodyPr>
          <a:lstStyle/>
          <a:p>
            <a:pPr algn="l"/>
            <a:r>
              <a:rPr lang="nb-NO" sz="2400" dirty="0" err="1"/>
              <a:t>Aufgabe</a:t>
            </a:r>
            <a:r>
              <a:rPr lang="nb-NO" sz="2400" dirty="0"/>
              <a:t>:</a:t>
            </a:r>
            <a:br>
              <a:rPr lang="nb-NO" sz="2400" dirty="0"/>
            </a:br>
            <a:r>
              <a:rPr lang="nb-NO" sz="2400" dirty="0" err="1"/>
              <a:t>Diskutiere</a:t>
            </a:r>
            <a:r>
              <a:rPr lang="nb-NO" sz="2400" dirty="0"/>
              <a:t> </a:t>
            </a:r>
            <a:r>
              <a:rPr lang="nb-NO" sz="2400" dirty="0" err="1"/>
              <a:t>mir</a:t>
            </a:r>
            <a:r>
              <a:rPr lang="nb-NO" sz="2400" dirty="0"/>
              <a:t> </a:t>
            </a:r>
            <a:r>
              <a:rPr lang="nb-NO" sz="2400" dirty="0" err="1"/>
              <a:t>einem</a:t>
            </a:r>
            <a:r>
              <a:rPr lang="nb-NO" sz="2400" dirty="0"/>
              <a:t> </a:t>
            </a:r>
            <a:r>
              <a:rPr lang="nb-NO" sz="2400" dirty="0" err="1"/>
              <a:t>Mitschüler</a:t>
            </a:r>
            <a:r>
              <a:rPr lang="nb-NO" sz="2400" dirty="0"/>
              <a:t> </a:t>
            </a:r>
            <a:r>
              <a:rPr lang="nb-NO" sz="2400" dirty="0" err="1"/>
              <a:t>folgende</a:t>
            </a:r>
            <a:r>
              <a:rPr lang="nb-NO" sz="2400" dirty="0"/>
              <a:t> </a:t>
            </a:r>
            <a:r>
              <a:rPr lang="nb-NO" sz="2400" dirty="0" err="1"/>
              <a:t>Aussagen</a:t>
            </a:r>
            <a:r>
              <a:rPr lang="nb-NO" sz="2400" dirty="0"/>
              <a:t>.</a:t>
            </a:r>
            <a:br>
              <a:rPr lang="nb-NO" sz="2400" dirty="0"/>
            </a:br>
            <a:r>
              <a:rPr lang="nb-NO" sz="2400" dirty="0"/>
              <a:t>Leitet </a:t>
            </a:r>
            <a:r>
              <a:rPr lang="nb-NO" sz="2400" dirty="0" err="1"/>
              <a:t>euren</a:t>
            </a:r>
            <a:r>
              <a:rPr lang="nb-NO" sz="2400" dirty="0"/>
              <a:t> Kommentar so ein: Wir </a:t>
            </a:r>
            <a:r>
              <a:rPr lang="nb-NO" sz="2400" dirty="0" err="1"/>
              <a:t>glauben</a:t>
            </a:r>
            <a:r>
              <a:rPr lang="nb-NO" sz="2400" dirty="0"/>
              <a:t>, dass….</a:t>
            </a:r>
          </a:p>
        </p:txBody>
      </p:sp>
      <p:sp>
        <p:nvSpPr>
          <p:cNvPr id="3" name="Plassholder for innhold 2">
            <a:extLst>
              <a:ext uri="{FF2B5EF4-FFF2-40B4-BE49-F238E27FC236}">
                <a16:creationId xmlns:a16="http://schemas.microsoft.com/office/drawing/2014/main" id="{9B579D4C-D7B3-46E1-AE0D-5E72F9F70E79}"/>
              </a:ext>
            </a:extLst>
          </p:cNvPr>
          <p:cNvSpPr>
            <a:spLocks noGrp="1"/>
          </p:cNvSpPr>
          <p:nvPr>
            <p:ph idx="1"/>
          </p:nvPr>
        </p:nvSpPr>
        <p:spPr/>
        <p:txBody>
          <a:bodyPr/>
          <a:lstStyle/>
          <a:p>
            <a:r>
              <a:rPr lang="nb-NO" dirty="0"/>
              <a:t>«</a:t>
            </a:r>
            <a:r>
              <a:rPr lang="nb-NO" dirty="0" err="1"/>
              <a:t>Wer</a:t>
            </a:r>
            <a:r>
              <a:rPr lang="nb-NO" dirty="0"/>
              <a:t> </a:t>
            </a:r>
            <a:r>
              <a:rPr lang="nb-NO" dirty="0" err="1"/>
              <a:t>jung</a:t>
            </a:r>
            <a:r>
              <a:rPr lang="nb-NO" dirty="0"/>
              <a:t> ist, </a:t>
            </a:r>
            <a:r>
              <a:rPr lang="nb-NO" dirty="0" err="1"/>
              <a:t>sucht</a:t>
            </a:r>
            <a:r>
              <a:rPr lang="nb-NO" dirty="0"/>
              <a:t> sein Vaterland.» (W. Biermann)</a:t>
            </a:r>
          </a:p>
          <a:p>
            <a:r>
              <a:rPr lang="nb-NO" dirty="0"/>
              <a:t>«</a:t>
            </a:r>
            <a:r>
              <a:rPr lang="nb-NO" dirty="0" err="1"/>
              <a:t>Heimat</a:t>
            </a:r>
            <a:r>
              <a:rPr lang="nb-NO" dirty="0"/>
              <a:t> ist, </a:t>
            </a:r>
            <a:r>
              <a:rPr lang="nb-NO" dirty="0" err="1"/>
              <a:t>wo</a:t>
            </a:r>
            <a:r>
              <a:rPr lang="nb-NO" dirty="0"/>
              <a:t> alles </a:t>
            </a:r>
            <a:r>
              <a:rPr lang="nb-NO" dirty="0" err="1"/>
              <a:t>bleibt</a:t>
            </a:r>
            <a:r>
              <a:rPr lang="nb-NO" dirty="0"/>
              <a:t>, </a:t>
            </a:r>
            <a:r>
              <a:rPr lang="nb-NO" dirty="0" err="1"/>
              <a:t>wie</a:t>
            </a:r>
            <a:r>
              <a:rPr lang="nb-NO" dirty="0"/>
              <a:t> es </a:t>
            </a:r>
            <a:r>
              <a:rPr lang="nb-NO" dirty="0" err="1"/>
              <a:t>nie</a:t>
            </a:r>
            <a:r>
              <a:rPr lang="nb-NO" dirty="0"/>
              <a:t> </a:t>
            </a:r>
            <a:r>
              <a:rPr lang="nb-NO" dirty="0" err="1"/>
              <a:t>war</a:t>
            </a:r>
            <a:r>
              <a:rPr lang="nb-NO" dirty="0"/>
              <a:t>.» (</a:t>
            </a:r>
            <a:r>
              <a:rPr lang="nb-NO" dirty="0" err="1"/>
              <a:t>Tagungsthema</a:t>
            </a:r>
            <a:r>
              <a:rPr lang="nb-NO" dirty="0"/>
              <a:t>)</a:t>
            </a:r>
          </a:p>
          <a:p>
            <a:r>
              <a:rPr lang="nb-NO" dirty="0"/>
              <a:t>«Die </a:t>
            </a:r>
            <a:r>
              <a:rPr lang="nb-NO" dirty="0" err="1"/>
              <a:t>Zukunft</a:t>
            </a:r>
            <a:r>
              <a:rPr lang="nb-NO" dirty="0"/>
              <a:t> </a:t>
            </a:r>
            <a:r>
              <a:rPr lang="nb-NO" dirty="0" err="1"/>
              <a:t>kommt</a:t>
            </a:r>
            <a:r>
              <a:rPr lang="nb-NO" dirty="0"/>
              <a:t> in den </a:t>
            </a:r>
            <a:r>
              <a:rPr lang="nb-NO" dirty="0" err="1"/>
              <a:t>Städten</a:t>
            </a:r>
            <a:r>
              <a:rPr lang="nb-NO" dirty="0"/>
              <a:t>.»</a:t>
            </a:r>
          </a:p>
          <a:p>
            <a:r>
              <a:rPr lang="nb-NO" dirty="0"/>
              <a:t>«Die </a:t>
            </a:r>
            <a:r>
              <a:rPr lang="nb-NO" dirty="0" err="1"/>
              <a:t>Erinnerung</a:t>
            </a:r>
            <a:r>
              <a:rPr lang="nb-NO" dirty="0"/>
              <a:t> ist </a:t>
            </a:r>
            <a:r>
              <a:rPr lang="nb-NO" dirty="0" err="1"/>
              <a:t>eine</a:t>
            </a:r>
            <a:r>
              <a:rPr lang="nb-NO" dirty="0"/>
              <a:t> </a:t>
            </a:r>
            <a:r>
              <a:rPr lang="nb-NO" dirty="0" err="1"/>
              <a:t>räudige</a:t>
            </a:r>
            <a:r>
              <a:rPr lang="nb-NO" dirty="0"/>
              <a:t> </a:t>
            </a:r>
            <a:r>
              <a:rPr lang="nb-NO" dirty="0" err="1"/>
              <a:t>Hündin</a:t>
            </a:r>
            <a:r>
              <a:rPr lang="nb-NO" dirty="0"/>
              <a:t>.» (Birgit </a:t>
            </a:r>
            <a:r>
              <a:rPr lang="nb-NO" dirty="0" err="1"/>
              <a:t>Weyhe</a:t>
            </a:r>
            <a:r>
              <a:rPr lang="nb-NO" dirty="0"/>
              <a:t>)</a:t>
            </a:r>
          </a:p>
          <a:p>
            <a:r>
              <a:rPr lang="nb-NO" dirty="0"/>
              <a:t>«</a:t>
            </a:r>
            <a:r>
              <a:rPr lang="nb-NO" dirty="0" err="1"/>
              <a:t>Jeder</a:t>
            </a:r>
            <a:r>
              <a:rPr lang="nb-NO" dirty="0"/>
              <a:t> von </a:t>
            </a:r>
            <a:r>
              <a:rPr lang="nb-NO" dirty="0" err="1"/>
              <a:t>uns</a:t>
            </a:r>
            <a:r>
              <a:rPr lang="nb-NO" dirty="0"/>
              <a:t> </a:t>
            </a:r>
            <a:r>
              <a:rPr lang="nb-NO" dirty="0" err="1"/>
              <a:t>bewohnt</a:t>
            </a:r>
            <a:r>
              <a:rPr lang="nb-NO" dirty="0"/>
              <a:t> die Welt </a:t>
            </a:r>
            <a:r>
              <a:rPr lang="nb-NO" dirty="0" err="1"/>
              <a:t>auf</a:t>
            </a:r>
            <a:r>
              <a:rPr lang="nb-NO" dirty="0"/>
              <a:t> seine </a:t>
            </a:r>
            <a:r>
              <a:rPr lang="nb-NO" dirty="0" err="1"/>
              <a:t>Weise</a:t>
            </a:r>
            <a:r>
              <a:rPr lang="nb-NO" dirty="0"/>
              <a:t>.» (Jean-Paul </a:t>
            </a:r>
            <a:r>
              <a:rPr lang="nb-NO" dirty="0" err="1"/>
              <a:t>Dubois</a:t>
            </a:r>
            <a:r>
              <a:rPr lang="nb-NO" dirty="0"/>
              <a:t>)</a:t>
            </a:r>
          </a:p>
          <a:p>
            <a:endParaRPr lang="nb-NO" dirty="0"/>
          </a:p>
        </p:txBody>
      </p:sp>
      <p:sp>
        <p:nvSpPr>
          <p:cNvPr id="4" name="Plassholder for bunntekst 3">
            <a:extLst>
              <a:ext uri="{FF2B5EF4-FFF2-40B4-BE49-F238E27FC236}">
                <a16:creationId xmlns:a16="http://schemas.microsoft.com/office/drawing/2014/main" id="{0185F515-4143-49C2-8EE3-E95BD3203248}"/>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4169204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DFF7C6-ACBD-4AF4-9797-1CD5110BB7BA}"/>
              </a:ext>
            </a:extLst>
          </p:cNvPr>
          <p:cNvSpPr>
            <a:spLocks noGrp="1"/>
          </p:cNvSpPr>
          <p:nvPr>
            <p:ph type="title"/>
          </p:nvPr>
        </p:nvSpPr>
        <p:spPr/>
        <p:txBody>
          <a:bodyPr>
            <a:normAutofit/>
          </a:bodyPr>
          <a:lstStyle/>
          <a:p>
            <a:r>
              <a:rPr lang="nb-NO" sz="2400" dirty="0">
                <a:hlinkClick r:id="rId4"/>
              </a:rPr>
              <a:t>https://www.youtube.com/watch?v=3K_AMkqFvyM</a:t>
            </a:r>
            <a:endParaRPr lang="nb-NO" sz="2400" dirty="0"/>
          </a:p>
        </p:txBody>
      </p:sp>
      <p:sp>
        <p:nvSpPr>
          <p:cNvPr id="3" name="Plassholder for innhold 2">
            <a:extLst>
              <a:ext uri="{FF2B5EF4-FFF2-40B4-BE49-F238E27FC236}">
                <a16:creationId xmlns:a16="http://schemas.microsoft.com/office/drawing/2014/main" id="{B1F84F89-A748-470D-A6C7-58B5170565F6}"/>
              </a:ext>
            </a:extLst>
          </p:cNvPr>
          <p:cNvSpPr>
            <a:spLocks noGrp="1"/>
          </p:cNvSpPr>
          <p:nvPr>
            <p:ph sz="half" idx="1"/>
          </p:nvPr>
        </p:nvSpPr>
        <p:spPr/>
        <p:txBody>
          <a:bodyPr>
            <a:normAutofit fontScale="85000" lnSpcReduction="10000"/>
          </a:bodyPr>
          <a:lstStyle/>
          <a:p>
            <a:r>
              <a:rPr lang="nb-NO" dirty="0"/>
              <a:t>AUFGABE:</a:t>
            </a:r>
          </a:p>
          <a:p>
            <a:r>
              <a:rPr lang="nb-NO" dirty="0"/>
              <a:t>26% der </a:t>
            </a:r>
            <a:r>
              <a:rPr lang="nb-NO" dirty="0" err="1"/>
              <a:t>EinwohnerInnen</a:t>
            </a:r>
            <a:r>
              <a:rPr lang="nb-NO" dirty="0"/>
              <a:t> von </a:t>
            </a:r>
            <a:r>
              <a:rPr lang="nb-NO" dirty="0" err="1"/>
              <a:t>Deutschland</a:t>
            </a:r>
            <a:r>
              <a:rPr lang="nb-NO" dirty="0"/>
              <a:t> haben </a:t>
            </a:r>
            <a:r>
              <a:rPr lang="nb-NO" dirty="0" err="1"/>
              <a:t>ausländische</a:t>
            </a:r>
            <a:r>
              <a:rPr lang="nb-NO" dirty="0"/>
              <a:t> </a:t>
            </a:r>
            <a:r>
              <a:rPr lang="nb-NO" dirty="0" err="1"/>
              <a:t>Wurzeln</a:t>
            </a:r>
            <a:r>
              <a:rPr lang="nb-NO" dirty="0"/>
              <a:t>. </a:t>
            </a:r>
            <a:r>
              <a:rPr lang="nb-NO" dirty="0" err="1"/>
              <a:t>Klick</a:t>
            </a:r>
            <a:r>
              <a:rPr lang="nb-NO" dirty="0"/>
              <a:t> </a:t>
            </a:r>
            <a:r>
              <a:rPr lang="nb-NO" dirty="0" err="1"/>
              <a:t>auf</a:t>
            </a:r>
            <a:r>
              <a:rPr lang="nb-NO" dirty="0"/>
              <a:t> den Link </a:t>
            </a:r>
            <a:r>
              <a:rPr lang="nb-NO" dirty="0" err="1"/>
              <a:t>oben</a:t>
            </a:r>
            <a:r>
              <a:rPr lang="nb-NO" dirty="0"/>
              <a:t> und </a:t>
            </a:r>
            <a:r>
              <a:rPr lang="nb-NO" dirty="0" err="1"/>
              <a:t>notiere</a:t>
            </a:r>
            <a:r>
              <a:rPr lang="nb-NO" dirty="0"/>
              <a:t> </a:t>
            </a:r>
          </a:p>
          <a:p>
            <a:r>
              <a:rPr lang="nb-NO" dirty="0"/>
              <a:t>3 </a:t>
            </a:r>
            <a:r>
              <a:rPr lang="nb-NO" dirty="0" err="1"/>
              <a:t>Beispiele</a:t>
            </a:r>
            <a:r>
              <a:rPr lang="nb-NO" dirty="0"/>
              <a:t> von </a:t>
            </a:r>
            <a:r>
              <a:rPr lang="nb-NO" dirty="0" err="1"/>
              <a:t>Ausgrenzung</a:t>
            </a:r>
            <a:r>
              <a:rPr lang="nb-NO" dirty="0"/>
              <a:t>.</a:t>
            </a:r>
          </a:p>
          <a:p>
            <a:r>
              <a:rPr lang="nb-NO" dirty="0" err="1"/>
              <a:t>Sehe</a:t>
            </a:r>
            <a:r>
              <a:rPr lang="nb-NO" dirty="0"/>
              <a:t> und </a:t>
            </a:r>
            <a:r>
              <a:rPr lang="nb-NO" dirty="0" err="1"/>
              <a:t>höre</a:t>
            </a:r>
            <a:r>
              <a:rPr lang="nb-NO" dirty="0"/>
              <a:t> </a:t>
            </a:r>
            <a:r>
              <a:rPr lang="nb-NO" dirty="0" err="1"/>
              <a:t>dir</a:t>
            </a:r>
            <a:r>
              <a:rPr lang="nb-NO" dirty="0"/>
              <a:t> dann die </a:t>
            </a:r>
            <a:r>
              <a:rPr lang="nb-NO" dirty="0" err="1"/>
              <a:t>Tagesschau</a:t>
            </a:r>
            <a:r>
              <a:rPr lang="nb-NO" dirty="0"/>
              <a:t> an und </a:t>
            </a:r>
            <a:r>
              <a:rPr lang="nb-NO" dirty="0" err="1"/>
              <a:t>notiere</a:t>
            </a:r>
            <a:r>
              <a:rPr lang="nb-NO" dirty="0"/>
              <a:t> 3</a:t>
            </a:r>
          </a:p>
          <a:p>
            <a:r>
              <a:rPr lang="nb-NO" dirty="0" err="1"/>
              <a:t>Ma</a:t>
            </a:r>
            <a:r>
              <a:rPr lang="el-GR" dirty="0"/>
              <a:t>β</a:t>
            </a:r>
            <a:r>
              <a:rPr lang="nb-NO" dirty="0" err="1"/>
              <a:t>nahmen</a:t>
            </a:r>
            <a:r>
              <a:rPr lang="nb-NO" dirty="0"/>
              <a:t> </a:t>
            </a:r>
            <a:r>
              <a:rPr lang="nb-NO" dirty="0" err="1"/>
              <a:t>gegen</a:t>
            </a:r>
            <a:r>
              <a:rPr lang="nb-NO" dirty="0"/>
              <a:t> </a:t>
            </a:r>
            <a:r>
              <a:rPr lang="nb-NO" dirty="0" err="1"/>
              <a:t>Ausgrenzung</a:t>
            </a:r>
            <a:r>
              <a:rPr lang="nb-NO" dirty="0"/>
              <a:t>. </a:t>
            </a:r>
            <a:r>
              <a:rPr lang="nb-NO" dirty="0" err="1"/>
              <a:t>Vergleiche</a:t>
            </a:r>
            <a:r>
              <a:rPr lang="nb-NO" dirty="0"/>
              <a:t> </a:t>
            </a:r>
            <a:r>
              <a:rPr lang="nb-NO" dirty="0" err="1"/>
              <a:t>mit</a:t>
            </a:r>
            <a:r>
              <a:rPr lang="nb-NO" dirty="0"/>
              <a:t> </a:t>
            </a:r>
            <a:r>
              <a:rPr lang="nb-NO" dirty="0" err="1"/>
              <a:t>einem</a:t>
            </a:r>
            <a:r>
              <a:rPr lang="nb-NO" dirty="0"/>
              <a:t> </a:t>
            </a:r>
            <a:r>
              <a:rPr lang="nb-NO" dirty="0" err="1"/>
              <a:t>Mitschüler</a:t>
            </a:r>
            <a:r>
              <a:rPr lang="nb-NO" dirty="0"/>
              <a:t>. </a:t>
            </a:r>
          </a:p>
        </p:txBody>
      </p:sp>
      <p:pic>
        <p:nvPicPr>
          <p:cNvPr id="5" name="TV-20201125-2012-2000.webm.h264">
            <a:hlinkClick r:id="" action="ppaction://media"/>
            <a:extLst>
              <a:ext uri="{FF2B5EF4-FFF2-40B4-BE49-F238E27FC236}">
                <a16:creationId xmlns:a16="http://schemas.microsoft.com/office/drawing/2014/main" id="{7BF26D47-FFB0-4FD1-886D-11A5A8F796F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665913" y="2955925"/>
            <a:ext cx="3895725" cy="2190750"/>
          </a:xfrm>
        </p:spPr>
      </p:pic>
      <p:sp>
        <p:nvSpPr>
          <p:cNvPr id="6" name="Plassholder for bunntekst 5">
            <a:extLst>
              <a:ext uri="{FF2B5EF4-FFF2-40B4-BE49-F238E27FC236}">
                <a16:creationId xmlns:a16="http://schemas.microsoft.com/office/drawing/2014/main" id="{847B6B2C-53A0-423F-8084-083D78B5E35A}"/>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69449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E235A6-F15B-4623-A359-5B2C9992B893}"/>
              </a:ext>
            </a:extLst>
          </p:cNvPr>
          <p:cNvSpPr>
            <a:spLocks noGrp="1"/>
          </p:cNvSpPr>
          <p:nvPr>
            <p:ph type="title"/>
          </p:nvPr>
        </p:nvSpPr>
        <p:spPr/>
        <p:txBody>
          <a:bodyPr>
            <a:normAutofit fontScale="90000"/>
          </a:bodyPr>
          <a:lstStyle/>
          <a:p>
            <a:pPr algn="l"/>
            <a:r>
              <a:rPr lang="nb-NO" sz="2000" dirty="0">
                <a:hlinkClick r:id="rId2"/>
              </a:rPr>
              <a:t>https://www.wortwolken.com</a:t>
            </a:r>
            <a:br>
              <a:rPr lang="nb-NO" sz="2000" dirty="0"/>
            </a:br>
            <a:r>
              <a:rPr lang="nb-NO" sz="2000" dirty="0"/>
              <a:t>HEIMAT – </a:t>
            </a:r>
            <a:r>
              <a:rPr lang="nb-NO" sz="2000" dirty="0" err="1"/>
              <a:t>Zusammenfassung</a:t>
            </a:r>
            <a:r>
              <a:rPr lang="nb-NO" sz="2000" dirty="0"/>
              <a:t>:</a:t>
            </a:r>
            <a:br>
              <a:rPr lang="nb-NO" sz="2000" dirty="0"/>
            </a:br>
            <a:r>
              <a:rPr lang="nb-NO" sz="2000" dirty="0" err="1"/>
              <a:t>Aufgabe</a:t>
            </a:r>
            <a:r>
              <a:rPr lang="nb-NO" sz="2000" dirty="0"/>
              <a:t>: </a:t>
            </a:r>
            <a:r>
              <a:rPr lang="nb-NO" sz="2000" dirty="0" err="1"/>
              <a:t>Sammle</a:t>
            </a:r>
            <a:r>
              <a:rPr lang="nb-NO" sz="2000" dirty="0"/>
              <a:t> </a:t>
            </a:r>
            <a:r>
              <a:rPr lang="nb-NO" sz="2000" dirty="0" err="1"/>
              <a:t>Stichwörter</a:t>
            </a:r>
            <a:r>
              <a:rPr lang="nb-NO" sz="2000" dirty="0"/>
              <a:t> zu den </a:t>
            </a:r>
            <a:r>
              <a:rPr lang="nb-NO" sz="2000" dirty="0" err="1"/>
              <a:t>verschiedenen</a:t>
            </a:r>
            <a:r>
              <a:rPr lang="nb-NO" sz="2000" dirty="0"/>
              <a:t> Aspekten des </a:t>
            </a:r>
            <a:r>
              <a:rPr lang="nb-NO" sz="2000" dirty="0" err="1"/>
              <a:t>Begriffs</a:t>
            </a:r>
            <a:r>
              <a:rPr lang="nb-NO" sz="2000" dirty="0"/>
              <a:t>.</a:t>
            </a:r>
          </a:p>
        </p:txBody>
      </p:sp>
      <p:pic>
        <p:nvPicPr>
          <p:cNvPr id="5" name="Plassholder for innhold 4" descr="Et bilde som inneholder tekst&#10;&#10;Automatisk generert beskrivelse">
            <a:extLst>
              <a:ext uri="{FF2B5EF4-FFF2-40B4-BE49-F238E27FC236}">
                <a16:creationId xmlns:a16="http://schemas.microsoft.com/office/drawing/2014/main" id="{E176D254-E34A-4EAD-B33A-535E03DEE32B}"/>
              </a:ext>
            </a:extLst>
          </p:cNvPr>
          <p:cNvPicPr>
            <a:picLocks noGrp="1" noChangeAspect="1"/>
          </p:cNvPicPr>
          <p:nvPr>
            <p:ph idx="1"/>
          </p:nvPr>
        </p:nvPicPr>
        <p:blipFill>
          <a:blip r:embed="rId3"/>
          <a:stretch>
            <a:fillRect/>
          </a:stretch>
        </p:blipFill>
        <p:spPr>
          <a:xfrm>
            <a:off x="4672806" y="2052638"/>
            <a:ext cx="3997325" cy="3997325"/>
          </a:xfrm>
        </p:spPr>
      </p:pic>
      <p:sp>
        <p:nvSpPr>
          <p:cNvPr id="3" name="Plassholder for bunntekst 2">
            <a:extLst>
              <a:ext uri="{FF2B5EF4-FFF2-40B4-BE49-F238E27FC236}">
                <a16:creationId xmlns:a16="http://schemas.microsoft.com/office/drawing/2014/main" id="{6682F311-B81A-4547-BAE8-57867196685F}"/>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92009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914F9C-B4FD-4E47-BF88-536A0385D33A}"/>
              </a:ext>
            </a:extLst>
          </p:cNvPr>
          <p:cNvSpPr>
            <a:spLocks noGrp="1"/>
          </p:cNvSpPr>
          <p:nvPr>
            <p:ph type="title"/>
          </p:nvPr>
        </p:nvSpPr>
        <p:spPr/>
        <p:txBody>
          <a:bodyPr/>
          <a:lstStyle/>
          <a:p>
            <a:pPr algn="l"/>
            <a:r>
              <a:rPr lang="nb-NO" dirty="0" err="1"/>
              <a:t>Lehrplan</a:t>
            </a:r>
            <a:r>
              <a:rPr lang="nb-NO" dirty="0"/>
              <a:t> und </a:t>
            </a:r>
            <a:r>
              <a:rPr lang="nb-NO" dirty="0" err="1"/>
              <a:t>Lernziele</a:t>
            </a:r>
            <a:r>
              <a:rPr lang="nb-NO" dirty="0"/>
              <a:t> FSP01-02</a:t>
            </a:r>
          </a:p>
        </p:txBody>
      </p:sp>
      <p:sp>
        <p:nvSpPr>
          <p:cNvPr id="3" name="Plassholder for innhold 2">
            <a:extLst>
              <a:ext uri="{FF2B5EF4-FFF2-40B4-BE49-F238E27FC236}">
                <a16:creationId xmlns:a16="http://schemas.microsoft.com/office/drawing/2014/main" id="{B70B4EA4-42B0-407D-8A2E-1A1F7471D601}"/>
              </a:ext>
            </a:extLst>
          </p:cNvPr>
          <p:cNvSpPr>
            <a:spLocks noGrp="1"/>
          </p:cNvSpPr>
          <p:nvPr>
            <p:ph idx="1"/>
          </p:nvPr>
        </p:nvSpPr>
        <p:spPr/>
        <p:txBody>
          <a:bodyPr/>
          <a:lstStyle/>
          <a:p>
            <a:r>
              <a:rPr lang="nb-NO" dirty="0"/>
              <a:t> «muntlig forklare faglig relevante emner, skildre opplevelser, hendelser og planer, og begrunne meninger, også spontant»</a:t>
            </a:r>
          </a:p>
          <a:p>
            <a:r>
              <a:rPr lang="nb-NO" dirty="0">
                <a:solidFill>
                  <a:srgbClr val="00B050"/>
                </a:solidFill>
              </a:rPr>
              <a:t> REFLEKTIEREN UND ARGUMENTIEREN</a:t>
            </a:r>
          </a:p>
          <a:p>
            <a:r>
              <a:rPr lang="nb-NO" dirty="0"/>
              <a:t>«utforske og gjøre rede for mangfold, samfunnsforhold og historiske hendelser i områder der språket snakkes, og se sammenhenger med egen bakgrunn»</a:t>
            </a:r>
          </a:p>
          <a:p>
            <a:r>
              <a:rPr lang="nb-NO" dirty="0">
                <a:solidFill>
                  <a:srgbClr val="00B050"/>
                </a:solidFill>
              </a:rPr>
              <a:t>VIELFALT, VIELSCHICHTIGKEIT, INTERKULTURALITÄT</a:t>
            </a:r>
            <a:endParaRPr lang="nb-NO" dirty="0"/>
          </a:p>
        </p:txBody>
      </p:sp>
      <p:sp>
        <p:nvSpPr>
          <p:cNvPr id="4" name="Plassholder for bunntekst 3">
            <a:extLst>
              <a:ext uri="{FF2B5EF4-FFF2-40B4-BE49-F238E27FC236}">
                <a16:creationId xmlns:a16="http://schemas.microsoft.com/office/drawing/2014/main" id="{6266C0B7-57A1-4EC8-BED2-85093F06BE9B}"/>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874222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36F786-E3C1-41B8-B9B7-31E6BF1288AE}"/>
              </a:ext>
            </a:extLst>
          </p:cNvPr>
          <p:cNvSpPr>
            <a:spLocks noGrp="1"/>
          </p:cNvSpPr>
          <p:nvPr>
            <p:ph type="title"/>
          </p:nvPr>
        </p:nvSpPr>
        <p:spPr/>
        <p:txBody>
          <a:bodyPr/>
          <a:lstStyle/>
          <a:p>
            <a:pPr algn="l"/>
            <a:r>
              <a:rPr lang="nb-NO" dirty="0" err="1"/>
              <a:t>Literatur</a:t>
            </a:r>
            <a:r>
              <a:rPr lang="nb-NO" dirty="0"/>
              <a:t>:</a:t>
            </a:r>
          </a:p>
        </p:txBody>
      </p:sp>
      <p:sp>
        <p:nvSpPr>
          <p:cNvPr id="3" name="Plassholder for innhold 2">
            <a:extLst>
              <a:ext uri="{FF2B5EF4-FFF2-40B4-BE49-F238E27FC236}">
                <a16:creationId xmlns:a16="http://schemas.microsoft.com/office/drawing/2014/main" id="{5288FB89-5DB4-4804-B72A-76DE6E8FAD80}"/>
              </a:ext>
            </a:extLst>
          </p:cNvPr>
          <p:cNvSpPr>
            <a:spLocks noGrp="1"/>
          </p:cNvSpPr>
          <p:nvPr>
            <p:ph sz="half" idx="1"/>
          </p:nvPr>
        </p:nvSpPr>
        <p:spPr/>
        <p:txBody>
          <a:bodyPr>
            <a:normAutofit fontScale="77500" lnSpcReduction="20000"/>
          </a:bodyPr>
          <a:lstStyle/>
          <a:p>
            <a:r>
              <a:rPr lang="nb-NO" sz="1400" dirty="0" err="1"/>
              <a:t>Stahl</a:t>
            </a:r>
            <a:r>
              <a:rPr lang="nb-NO" sz="1400" dirty="0"/>
              <a:t>, </a:t>
            </a:r>
            <a:r>
              <a:rPr lang="nb-NO" sz="1400" dirty="0" err="1"/>
              <a:t>Stefanie</a:t>
            </a:r>
            <a:r>
              <a:rPr lang="nb-NO" sz="1400" dirty="0"/>
              <a:t>, </a:t>
            </a:r>
            <a:r>
              <a:rPr lang="nb-NO" sz="1400" i="1" dirty="0" err="1"/>
              <a:t>Dein</a:t>
            </a:r>
            <a:r>
              <a:rPr lang="nb-NO" sz="1400" i="1" dirty="0"/>
              <a:t> Kind </a:t>
            </a:r>
            <a:r>
              <a:rPr lang="nb-NO" sz="1400" i="1" dirty="0" err="1"/>
              <a:t>muss</a:t>
            </a:r>
            <a:r>
              <a:rPr lang="nb-NO" sz="1400" i="1" dirty="0"/>
              <a:t> </a:t>
            </a:r>
            <a:r>
              <a:rPr lang="nb-NO" sz="1400" i="1" dirty="0" err="1"/>
              <a:t>Heimat</a:t>
            </a:r>
            <a:r>
              <a:rPr lang="nb-NO" sz="1400" i="1" dirty="0"/>
              <a:t> </a:t>
            </a:r>
            <a:r>
              <a:rPr lang="nb-NO" sz="1400" i="1" dirty="0" err="1"/>
              <a:t>finden</a:t>
            </a:r>
            <a:r>
              <a:rPr lang="nb-NO" sz="1400" dirty="0"/>
              <a:t>. </a:t>
            </a:r>
            <a:r>
              <a:rPr lang="nb-NO" sz="1400" dirty="0" err="1"/>
              <a:t>Kailash</a:t>
            </a:r>
            <a:r>
              <a:rPr lang="nb-NO" sz="1400" dirty="0"/>
              <a:t>: 2015.</a:t>
            </a:r>
          </a:p>
          <a:p>
            <a:r>
              <a:rPr lang="nb-NO" sz="1400" dirty="0"/>
              <a:t>Biermann, Wolf,</a:t>
            </a:r>
            <a:r>
              <a:rPr lang="nb-NO" sz="1400" i="1" dirty="0"/>
              <a:t> </a:t>
            </a:r>
            <a:r>
              <a:rPr lang="nb-NO" sz="1400" i="1" dirty="0" err="1"/>
              <a:t>Warte</a:t>
            </a:r>
            <a:r>
              <a:rPr lang="nb-NO" sz="1400" i="1" dirty="0"/>
              <a:t> nicht </a:t>
            </a:r>
            <a:r>
              <a:rPr lang="nb-NO" sz="1400" i="1" dirty="0" err="1"/>
              <a:t>auf</a:t>
            </a:r>
            <a:r>
              <a:rPr lang="nb-NO" sz="1400" i="1" dirty="0"/>
              <a:t> </a:t>
            </a:r>
            <a:r>
              <a:rPr lang="nb-NO" sz="1400" i="1" dirty="0" err="1"/>
              <a:t>bessre</a:t>
            </a:r>
            <a:r>
              <a:rPr lang="nb-NO" sz="1400" i="1" dirty="0"/>
              <a:t> </a:t>
            </a:r>
            <a:r>
              <a:rPr lang="nb-NO" sz="1400" i="1" dirty="0" err="1"/>
              <a:t>Zeiten</a:t>
            </a:r>
            <a:r>
              <a:rPr lang="nb-NO" sz="1400" i="1" dirty="0"/>
              <a:t>. Die </a:t>
            </a:r>
            <a:r>
              <a:rPr lang="nb-NO" sz="1400" i="1" dirty="0" err="1"/>
              <a:t>Autobiographie</a:t>
            </a:r>
            <a:r>
              <a:rPr lang="nb-NO" sz="1400" dirty="0"/>
              <a:t>. </a:t>
            </a:r>
            <a:r>
              <a:rPr lang="nb-NO" sz="1400" dirty="0" err="1"/>
              <a:t>Ullstein</a:t>
            </a:r>
            <a:r>
              <a:rPr lang="nb-NO" sz="1400" dirty="0"/>
              <a:t> : 2017.</a:t>
            </a:r>
          </a:p>
          <a:p>
            <a:r>
              <a:rPr lang="nb-NO" sz="1400" dirty="0" err="1"/>
              <a:t>Vegara</a:t>
            </a:r>
            <a:r>
              <a:rPr lang="nb-NO" sz="1400" dirty="0"/>
              <a:t>, </a:t>
            </a:r>
            <a:r>
              <a:rPr lang="nb-NO" sz="1400" dirty="0" err="1"/>
              <a:t>María</a:t>
            </a:r>
            <a:r>
              <a:rPr lang="nb-NO" sz="1400" dirty="0"/>
              <a:t> Isabel, </a:t>
            </a:r>
            <a:r>
              <a:rPr lang="nb-NO" sz="1400" i="1" dirty="0"/>
              <a:t>Hannah </a:t>
            </a:r>
            <a:r>
              <a:rPr lang="nb-NO" sz="1400" i="1" dirty="0" err="1"/>
              <a:t>Ahrendt</a:t>
            </a:r>
            <a:r>
              <a:rPr lang="nb-NO" sz="1400" dirty="0"/>
              <a:t>. </a:t>
            </a:r>
            <a:r>
              <a:rPr lang="nb-NO" sz="1400" dirty="0" err="1"/>
              <a:t>Insel</a:t>
            </a:r>
            <a:r>
              <a:rPr lang="nb-NO" sz="1400" dirty="0"/>
              <a:t> </a:t>
            </a:r>
            <a:r>
              <a:rPr lang="nb-NO" sz="1400" dirty="0" err="1"/>
              <a:t>Verlag</a:t>
            </a:r>
            <a:r>
              <a:rPr lang="nb-NO" sz="1400" dirty="0"/>
              <a:t>: 2020.</a:t>
            </a:r>
          </a:p>
          <a:p>
            <a:r>
              <a:rPr lang="nb-NO" sz="1400" dirty="0" err="1"/>
              <a:t>Krug</a:t>
            </a:r>
            <a:r>
              <a:rPr lang="nb-NO" sz="1400" dirty="0"/>
              <a:t>, Nora, </a:t>
            </a:r>
            <a:r>
              <a:rPr lang="nb-NO" sz="1400" i="1" dirty="0" err="1"/>
              <a:t>Heimat</a:t>
            </a:r>
            <a:r>
              <a:rPr lang="nb-NO" sz="1400" i="1" dirty="0"/>
              <a:t>, ein </a:t>
            </a:r>
            <a:r>
              <a:rPr lang="nb-NO" sz="1400" i="1" dirty="0" err="1"/>
              <a:t>deutsches</a:t>
            </a:r>
            <a:r>
              <a:rPr lang="nb-NO" sz="1400" i="1" dirty="0"/>
              <a:t> </a:t>
            </a:r>
            <a:r>
              <a:rPr lang="nb-NO" sz="1400" i="1" dirty="0" err="1"/>
              <a:t>Familienalbum</a:t>
            </a:r>
            <a:r>
              <a:rPr lang="nb-NO" sz="1400" dirty="0"/>
              <a:t>. Penguin: 2018.</a:t>
            </a:r>
          </a:p>
          <a:p>
            <a:r>
              <a:rPr lang="nb-NO" sz="1400" dirty="0" err="1"/>
              <a:t>Weyhe</a:t>
            </a:r>
            <a:r>
              <a:rPr lang="nb-NO" sz="1400" dirty="0"/>
              <a:t>, Birgit, </a:t>
            </a:r>
            <a:r>
              <a:rPr lang="nb-NO" sz="1400" i="1" dirty="0" err="1"/>
              <a:t>Zwischen</a:t>
            </a:r>
            <a:r>
              <a:rPr lang="nb-NO" sz="1400" i="1" dirty="0"/>
              <a:t> den </a:t>
            </a:r>
            <a:r>
              <a:rPr lang="nb-NO" sz="1400" i="1" dirty="0" err="1"/>
              <a:t>Welten</a:t>
            </a:r>
            <a:r>
              <a:rPr lang="nb-NO" sz="1400" i="1" dirty="0"/>
              <a:t> – </a:t>
            </a:r>
            <a:r>
              <a:rPr lang="nb-NO" sz="1400" i="1" dirty="0" err="1"/>
              <a:t>Madgermanes</a:t>
            </a:r>
            <a:r>
              <a:rPr lang="nb-NO" sz="1400" dirty="0"/>
              <a:t>. Avant: 2015.</a:t>
            </a:r>
          </a:p>
          <a:p>
            <a:r>
              <a:rPr lang="nb-NO" sz="1400" dirty="0" err="1"/>
              <a:t>Ayim</a:t>
            </a:r>
            <a:r>
              <a:rPr lang="nb-NO" sz="1400" dirty="0"/>
              <a:t>, May, </a:t>
            </a:r>
            <a:r>
              <a:rPr lang="nb-NO" sz="1400" i="1" dirty="0" err="1"/>
              <a:t>Weiter</a:t>
            </a:r>
            <a:r>
              <a:rPr lang="nb-NO" sz="1400" i="1" dirty="0"/>
              <a:t> </a:t>
            </a:r>
            <a:r>
              <a:rPr lang="nb-NO" sz="1400" i="1" dirty="0" err="1"/>
              <a:t>gehen</a:t>
            </a:r>
            <a:r>
              <a:rPr lang="nb-NO" sz="1400" dirty="0" err="1"/>
              <a:t>.Orlanda</a:t>
            </a:r>
            <a:r>
              <a:rPr lang="nb-NO" sz="1400" dirty="0"/>
              <a:t>: 2013</a:t>
            </a:r>
          </a:p>
          <a:p>
            <a:r>
              <a:rPr lang="nb-NO" sz="1400" dirty="0" err="1"/>
              <a:t>Gümüsay</a:t>
            </a:r>
            <a:r>
              <a:rPr lang="nb-NO" sz="1400" dirty="0"/>
              <a:t>, </a:t>
            </a:r>
            <a:r>
              <a:rPr lang="nb-NO" sz="1400" dirty="0" err="1"/>
              <a:t>Kübra</a:t>
            </a:r>
            <a:r>
              <a:rPr lang="nb-NO" sz="1400" dirty="0"/>
              <a:t>, </a:t>
            </a:r>
            <a:r>
              <a:rPr lang="nb-NO" sz="1400" i="1" dirty="0" err="1"/>
              <a:t>Sprache</a:t>
            </a:r>
            <a:r>
              <a:rPr lang="nb-NO" sz="1400" i="1" dirty="0"/>
              <a:t> und Sein</a:t>
            </a:r>
            <a:r>
              <a:rPr lang="nb-NO" sz="1400" dirty="0"/>
              <a:t>. Hanser:2020</a:t>
            </a:r>
          </a:p>
          <a:p>
            <a:r>
              <a:rPr lang="nb-NO" sz="1400" dirty="0" err="1"/>
              <a:t>Shafak</a:t>
            </a:r>
            <a:r>
              <a:rPr lang="nb-NO" sz="1400" dirty="0"/>
              <a:t>, </a:t>
            </a:r>
            <a:r>
              <a:rPr lang="nb-NO" sz="1400" dirty="0" err="1"/>
              <a:t>Elif</a:t>
            </a:r>
            <a:r>
              <a:rPr lang="nb-NO" sz="1400" dirty="0"/>
              <a:t>, </a:t>
            </a:r>
            <a:r>
              <a:rPr lang="nb-NO" sz="1400" i="1" dirty="0"/>
              <a:t>Schau </a:t>
            </a:r>
            <a:r>
              <a:rPr lang="nb-NO" sz="1400" i="1" dirty="0" err="1"/>
              <a:t>mich</a:t>
            </a:r>
            <a:r>
              <a:rPr lang="nb-NO" sz="1400" i="1" dirty="0"/>
              <a:t> an.</a:t>
            </a:r>
            <a:r>
              <a:rPr lang="nb-NO" sz="1400" dirty="0"/>
              <a:t> </a:t>
            </a:r>
            <a:r>
              <a:rPr lang="nb-NO" sz="1400" dirty="0" err="1"/>
              <a:t>Kein</a:t>
            </a:r>
            <a:r>
              <a:rPr lang="nb-NO" sz="1400" dirty="0"/>
              <a:t> und Aber: 2020</a:t>
            </a:r>
          </a:p>
        </p:txBody>
      </p:sp>
      <p:sp>
        <p:nvSpPr>
          <p:cNvPr id="4" name="Plassholder for innhold 3">
            <a:extLst>
              <a:ext uri="{FF2B5EF4-FFF2-40B4-BE49-F238E27FC236}">
                <a16:creationId xmlns:a16="http://schemas.microsoft.com/office/drawing/2014/main" id="{79E36021-CF54-47F1-8A4F-98BBB8F23990}"/>
              </a:ext>
            </a:extLst>
          </p:cNvPr>
          <p:cNvSpPr>
            <a:spLocks noGrp="1"/>
          </p:cNvSpPr>
          <p:nvPr>
            <p:ph sz="half" idx="2"/>
          </p:nvPr>
        </p:nvSpPr>
        <p:spPr/>
        <p:txBody>
          <a:bodyPr>
            <a:normAutofit fontScale="77500" lnSpcReduction="20000"/>
          </a:bodyPr>
          <a:lstStyle/>
          <a:p>
            <a:r>
              <a:rPr lang="nb-NO" sz="1400" dirty="0" err="1"/>
              <a:t>Vlab</a:t>
            </a:r>
            <a:r>
              <a:rPr lang="nb-NO" sz="1400" dirty="0"/>
              <a:t>, </a:t>
            </a:r>
            <a:r>
              <a:rPr lang="nb-NO" sz="1400" i="1" dirty="0" err="1"/>
              <a:t>Zuhause</a:t>
            </a:r>
            <a:r>
              <a:rPr lang="nb-NO" sz="1400" i="1" dirty="0"/>
              <a:t> ist da, </a:t>
            </a:r>
            <a:r>
              <a:rPr lang="nb-NO" sz="1400" i="1" dirty="0" err="1"/>
              <a:t>wo</a:t>
            </a:r>
            <a:r>
              <a:rPr lang="nb-NO" sz="1400" i="1" dirty="0"/>
              <a:t> die </a:t>
            </a:r>
            <a:r>
              <a:rPr lang="nb-NO" sz="1400" i="1" dirty="0" err="1"/>
              <a:t>Sternfrüchte</a:t>
            </a:r>
            <a:r>
              <a:rPr lang="nb-NO" sz="1400" i="1" dirty="0"/>
              <a:t> </a:t>
            </a:r>
            <a:r>
              <a:rPr lang="nb-NO" sz="1400" i="1" dirty="0" err="1"/>
              <a:t>sü</a:t>
            </a:r>
            <a:r>
              <a:rPr lang="el-GR" sz="1400" i="1" dirty="0"/>
              <a:t>β</a:t>
            </a:r>
            <a:r>
              <a:rPr lang="nb-NO" sz="1400" i="1" dirty="0"/>
              <a:t> </a:t>
            </a:r>
            <a:r>
              <a:rPr lang="nb-NO" sz="1400" i="1" dirty="0" err="1"/>
              <a:t>sind</a:t>
            </a:r>
            <a:r>
              <a:rPr lang="nb-NO" sz="1400" dirty="0"/>
              <a:t>. </a:t>
            </a:r>
          </a:p>
          <a:p>
            <a:r>
              <a:rPr lang="nb-NO" sz="1400" dirty="0"/>
              <a:t>Heise, Thomas, </a:t>
            </a:r>
            <a:r>
              <a:rPr lang="nb-NO" sz="1400" i="1" dirty="0" err="1"/>
              <a:t>Heimat</a:t>
            </a:r>
            <a:r>
              <a:rPr lang="nb-NO" sz="1400" i="1" dirty="0"/>
              <a:t> ist ein </a:t>
            </a:r>
            <a:r>
              <a:rPr lang="nb-NO" sz="1400" i="1" dirty="0" err="1"/>
              <a:t>Raum</a:t>
            </a:r>
            <a:r>
              <a:rPr lang="nb-NO" sz="1400" i="1" dirty="0"/>
              <a:t> aus </a:t>
            </a:r>
            <a:r>
              <a:rPr lang="nb-NO" sz="1400" i="1" dirty="0" err="1"/>
              <a:t>Zeit</a:t>
            </a:r>
            <a:r>
              <a:rPr lang="nb-NO" sz="1400" dirty="0"/>
              <a:t>.</a:t>
            </a:r>
            <a:r>
              <a:rPr lang="nb-NO" dirty="0"/>
              <a:t> </a:t>
            </a:r>
            <a:r>
              <a:rPr lang="nb-NO" sz="1500" dirty="0"/>
              <a:t>(Dokumentarfilm).2018</a:t>
            </a:r>
          </a:p>
          <a:p>
            <a:r>
              <a:rPr lang="nb-NO" sz="1500" dirty="0" err="1"/>
              <a:t>Wenzel</a:t>
            </a:r>
            <a:r>
              <a:rPr lang="nb-NO" sz="1500" dirty="0"/>
              <a:t>, Olivia, </a:t>
            </a:r>
            <a:r>
              <a:rPr lang="nb-NO" sz="1500" i="1" dirty="0"/>
              <a:t>1000 Serpentinen Angst</a:t>
            </a:r>
            <a:r>
              <a:rPr lang="nb-NO" sz="1500" dirty="0"/>
              <a:t>. S. Fischer:2020</a:t>
            </a:r>
          </a:p>
          <a:p>
            <a:r>
              <a:rPr lang="nb-NO" sz="1500" dirty="0"/>
              <a:t>Bernhard, Thomas, </a:t>
            </a:r>
            <a:r>
              <a:rPr lang="nb-NO" sz="1500" i="1" dirty="0"/>
              <a:t>Ein Kind</a:t>
            </a:r>
            <a:r>
              <a:rPr lang="nb-NO" sz="1500" dirty="0"/>
              <a:t>. DTV: 2014 (1982)</a:t>
            </a:r>
          </a:p>
          <a:p>
            <a:r>
              <a:rPr lang="nb-NO" sz="1500" dirty="0" err="1"/>
              <a:t>Treichel</a:t>
            </a:r>
            <a:r>
              <a:rPr lang="nb-NO" sz="1500" dirty="0"/>
              <a:t>, Hans-Ulrich, </a:t>
            </a:r>
            <a:r>
              <a:rPr lang="nb-NO" sz="1500" i="1" dirty="0"/>
              <a:t>Der </a:t>
            </a:r>
            <a:r>
              <a:rPr lang="nb-NO" sz="1500" i="1" dirty="0" err="1"/>
              <a:t>Verlorene</a:t>
            </a:r>
            <a:r>
              <a:rPr lang="nb-NO" sz="1500" dirty="0"/>
              <a:t>. </a:t>
            </a:r>
            <a:r>
              <a:rPr lang="nb-NO" sz="1500" dirty="0" err="1"/>
              <a:t>Suhrkamp</a:t>
            </a:r>
            <a:r>
              <a:rPr lang="nb-NO" sz="1500" dirty="0"/>
              <a:t>: 2014 (1998)</a:t>
            </a:r>
          </a:p>
          <a:p>
            <a:r>
              <a:rPr lang="nb-NO" sz="1500" dirty="0" err="1"/>
              <a:t>Goldtschmidt</a:t>
            </a:r>
            <a:r>
              <a:rPr lang="nb-NO" sz="1500" dirty="0"/>
              <a:t>, Georges-Arthur, </a:t>
            </a:r>
            <a:r>
              <a:rPr lang="nb-NO" sz="1500" i="1" dirty="0"/>
              <a:t>Die </a:t>
            </a:r>
            <a:r>
              <a:rPr lang="nb-NO" sz="1500" i="1" dirty="0" err="1"/>
              <a:t>Absonderung</a:t>
            </a:r>
            <a:r>
              <a:rPr lang="nb-NO" sz="1500" dirty="0"/>
              <a:t>. Fischer: 2008 (1991)</a:t>
            </a:r>
          </a:p>
          <a:p>
            <a:endParaRPr lang="nb-NO" sz="1500" dirty="0"/>
          </a:p>
        </p:txBody>
      </p:sp>
      <p:sp>
        <p:nvSpPr>
          <p:cNvPr id="5" name="Plassholder for bunntekst 4">
            <a:extLst>
              <a:ext uri="{FF2B5EF4-FFF2-40B4-BE49-F238E27FC236}">
                <a16:creationId xmlns:a16="http://schemas.microsoft.com/office/drawing/2014/main" id="{9A41CA96-31E2-4D0E-854D-3372E832BD19}"/>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605771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Bilde 7" descr="Et bilde som inneholder tekst&#10;&#10;Automatisk generert beskrivelse">
            <a:extLst>
              <a:ext uri="{FF2B5EF4-FFF2-40B4-BE49-F238E27FC236}">
                <a16:creationId xmlns:a16="http://schemas.microsoft.com/office/drawing/2014/main" id="{B086035B-7617-423E-A53E-B1597AE8797E}"/>
              </a:ext>
            </a:extLst>
          </p:cNvPr>
          <p:cNvPicPr>
            <a:picLocks noChangeAspect="1"/>
          </p:cNvPicPr>
          <p:nvPr/>
        </p:nvPicPr>
        <p:blipFill>
          <a:blip r:embed="rId2"/>
          <a:stretch>
            <a:fillRect/>
          </a:stretch>
        </p:blipFill>
        <p:spPr>
          <a:xfrm>
            <a:off x="1552876" y="643467"/>
            <a:ext cx="1108255" cy="2435726"/>
          </a:xfrm>
          <a:prstGeom prst="rect">
            <a:avLst/>
          </a:prstGeom>
        </p:spPr>
      </p:pic>
      <p:sp>
        <p:nvSpPr>
          <p:cNvPr id="23" name="Freeform: Shape 22">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Bilde 13" descr="Et bilde som inneholder person, foto, personer, poserer&#10;&#10;Automatisk generert beskrivelse">
            <a:extLst>
              <a:ext uri="{FF2B5EF4-FFF2-40B4-BE49-F238E27FC236}">
                <a16:creationId xmlns:a16="http://schemas.microsoft.com/office/drawing/2014/main" id="{131FD57F-E50F-472C-A4F7-B09DAA64B90C}"/>
              </a:ext>
            </a:extLst>
          </p:cNvPr>
          <p:cNvPicPr>
            <a:picLocks noChangeAspect="1"/>
          </p:cNvPicPr>
          <p:nvPr/>
        </p:nvPicPr>
        <p:blipFill>
          <a:blip r:embed="rId3"/>
          <a:stretch>
            <a:fillRect/>
          </a:stretch>
        </p:blipFill>
        <p:spPr>
          <a:xfrm>
            <a:off x="1171170" y="3826725"/>
            <a:ext cx="1871666" cy="2399572"/>
          </a:xfrm>
          <a:prstGeom prst="rect">
            <a:avLst/>
          </a:prstGeom>
        </p:spPr>
      </p:pic>
      <p:sp>
        <p:nvSpPr>
          <p:cNvPr id="27" name="Freeform: Shape 26">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Bilde 11" descr="Et bilde som inneholder tekst&#10;&#10;Automatisk generert beskrivelse">
            <a:extLst>
              <a:ext uri="{FF2B5EF4-FFF2-40B4-BE49-F238E27FC236}">
                <a16:creationId xmlns:a16="http://schemas.microsoft.com/office/drawing/2014/main" id="{A6E8DBE0-4509-44B7-AB71-28F17648B0CA}"/>
              </a:ext>
            </a:extLst>
          </p:cNvPr>
          <p:cNvPicPr>
            <a:picLocks noChangeAspect="1"/>
          </p:cNvPicPr>
          <p:nvPr/>
        </p:nvPicPr>
        <p:blipFill>
          <a:blip r:embed="rId4"/>
          <a:stretch>
            <a:fillRect/>
          </a:stretch>
        </p:blipFill>
        <p:spPr>
          <a:xfrm>
            <a:off x="5067835" y="2240371"/>
            <a:ext cx="2056329" cy="2377259"/>
          </a:xfrm>
          <a:prstGeom prst="rect">
            <a:avLst/>
          </a:prstGeom>
        </p:spPr>
      </p:pic>
      <p:pic>
        <p:nvPicPr>
          <p:cNvPr id="10" name="Bilde 9" descr="Et bilde som inneholder tekst, foto, skilt, stor&#10;&#10;Automatisk generert beskrivelse">
            <a:extLst>
              <a:ext uri="{FF2B5EF4-FFF2-40B4-BE49-F238E27FC236}">
                <a16:creationId xmlns:a16="http://schemas.microsoft.com/office/drawing/2014/main" id="{2D293553-0972-46E6-A0FE-50E19069214F}"/>
              </a:ext>
            </a:extLst>
          </p:cNvPr>
          <p:cNvPicPr>
            <a:picLocks noChangeAspect="1"/>
          </p:cNvPicPr>
          <p:nvPr/>
        </p:nvPicPr>
        <p:blipFill>
          <a:blip r:embed="rId5"/>
          <a:stretch>
            <a:fillRect/>
          </a:stretch>
        </p:blipFill>
        <p:spPr>
          <a:xfrm>
            <a:off x="9346431" y="631704"/>
            <a:ext cx="1477129" cy="2420851"/>
          </a:xfrm>
          <a:prstGeom prst="rect">
            <a:avLst/>
          </a:prstGeom>
        </p:spPr>
      </p:pic>
      <p:pic>
        <p:nvPicPr>
          <p:cNvPr id="16" name="Bilde 15">
            <a:extLst>
              <a:ext uri="{FF2B5EF4-FFF2-40B4-BE49-F238E27FC236}">
                <a16:creationId xmlns:a16="http://schemas.microsoft.com/office/drawing/2014/main" id="{26486AAD-6472-4C3A-820E-5298A3388A22}"/>
              </a:ext>
            </a:extLst>
          </p:cNvPr>
          <p:cNvPicPr>
            <a:picLocks noChangeAspect="1"/>
          </p:cNvPicPr>
          <p:nvPr/>
        </p:nvPicPr>
        <p:blipFill>
          <a:blip r:embed="rId6"/>
          <a:stretch>
            <a:fillRect/>
          </a:stretch>
        </p:blipFill>
        <p:spPr>
          <a:xfrm>
            <a:off x="9324143" y="3810893"/>
            <a:ext cx="1521704" cy="2415404"/>
          </a:xfrm>
          <a:prstGeom prst="rect">
            <a:avLst/>
          </a:prstGeom>
        </p:spPr>
      </p:pic>
      <p:sp>
        <p:nvSpPr>
          <p:cNvPr id="17" name="Plassholder for bunntekst 16">
            <a:extLst>
              <a:ext uri="{FF2B5EF4-FFF2-40B4-BE49-F238E27FC236}">
                <a16:creationId xmlns:a16="http://schemas.microsoft.com/office/drawing/2014/main" id="{204CB40B-EBCE-48EF-B212-6748AA5D3477}"/>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844913624"/>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C96341-3238-4552-8462-359C51319CD3}"/>
              </a:ext>
            </a:extLst>
          </p:cNvPr>
          <p:cNvSpPr>
            <a:spLocks noGrp="1"/>
          </p:cNvSpPr>
          <p:nvPr>
            <p:ph type="title"/>
          </p:nvPr>
        </p:nvSpPr>
        <p:spPr/>
        <p:txBody>
          <a:bodyPr/>
          <a:lstStyle/>
          <a:p>
            <a:pPr algn="l"/>
            <a:r>
              <a:rPr lang="nb-NO" dirty="0"/>
              <a:t>Digitale Tools</a:t>
            </a:r>
          </a:p>
        </p:txBody>
      </p:sp>
      <p:sp>
        <p:nvSpPr>
          <p:cNvPr id="3" name="Plassholder for innhold 2">
            <a:extLst>
              <a:ext uri="{FF2B5EF4-FFF2-40B4-BE49-F238E27FC236}">
                <a16:creationId xmlns:a16="http://schemas.microsoft.com/office/drawing/2014/main" id="{32B15DE2-1FAC-4609-B5BD-83E334AF6AA8}"/>
              </a:ext>
            </a:extLst>
          </p:cNvPr>
          <p:cNvSpPr>
            <a:spLocks noGrp="1"/>
          </p:cNvSpPr>
          <p:nvPr>
            <p:ph sz="half" idx="1"/>
          </p:nvPr>
        </p:nvSpPr>
        <p:spPr/>
        <p:txBody>
          <a:bodyPr>
            <a:normAutofit fontScale="85000" lnSpcReduction="10000"/>
          </a:bodyPr>
          <a:lstStyle/>
          <a:p>
            <a:r>
              <a:rPr lang="nb-NO" dirty="0">
                <a:hlinkClick r:id="rId2"/>
              </a:rPr>
              <a:t>https://www.wortwolken.com</a:t>
            </a:r>
            <a:endParaRPr lang="nb-NO" dirty="0"/>
          </a:p>
          <a:p>
            <a:r>
              <a:rPr lang="nb-NO" dirty="0">
                <a:hlinkClick r:id="rId3"/>
              </a:rPr>
              <a:t>https://edupad.ch</a:t>
            </a:r>
            <a:endParaRPr lang="nb-NO" dirty="0"/>
          </a:p>
          <a:p>
            <a:r>
              <a:rPr lang="nb-NO" dirty="0">
                <a:hlinkClick r:id="rId4"/>
              </a:rPr>
              <a:t>https://de.padlet.com</a:t>
            </a:r>
            <a:r>
              <a:rPr lang="nb-NO" dirty="0"/>
              <a:t> </a:t>
            </a:r>
          </a:p>
          <a:p>
            <a:r>
              <a:rPr lang="nb-NO" dirty="0">
                <a:hlinkClick r:id="rId5"/>
              </a:rPr>
              <a:t>https://goqr.me.de</a:t>
            </a:r>
            <a:r>
              <a:rPr lang="nb-NO" dirty="0"/>
              <a:t> </a:t>
            </a:r>
          </a:p>
          <a:p>
            <a:endParaRPr lang="nb-NO" dirty="0"/>
          </a:p>
        </p:txBody>
      </p:sp>
      <p:sp>
        <p:nvSpPr>
          <p:cNvPr id="4" name="Plassholder for innhold 3">
            <a:extLst>
              <a:ext uri="{FF2B5EF4-FFF2-40B4-BE49-F238E27FC236}">
                <a16:creationId xmlns:a16="http://schemas.microsoft.com/office/drawing/2014/main" id="{C7397B10-BEDF-4383-8C4C-87A2D95F1E2D}"/>
              </a:ext>
            </a:extLst>
          </p:cNvPr>
          <p:cNvSpPr>
            <a:spLocks noGrp="1"/>
          </p:cNvSpPr>
          <p:nvPr>
            <p:ph sz="half" idx="2"/>
          </p:nvPr>
        </p:nvSpPr>
        <p:spPr/>
        <p:txBody>
          <a:bodyPr>
            <a:normAutofit fontScale="85000" lnSpcReduction="10000"/>
          </a:bodyPr>
          <a:lstStyle/>
          <a:p>
            <a:r>
              <a:rPr lang="nb-NO" dirty="0">
                <a:hlinkClick r:id="rId6"/>
              </a:rPr>
              <a:t>Die </a:t>
            </a:r>
            <a:r>
              <a:rPr lang="nb-NO" dirty="0" err="1">
                <a:hlinkClick r:id="rId6"/>
              </a:rPr>
              <a:t>verlassenen</a:t>
            </a:r>
            <a:r>
              <a:rPr lang="nb-NO" dirty="0">
                <a:hlinkClick r:id="rId6"/>
              </a:rPr>
              <a:t> Kinder</a:t>
            </a:r>
            <a:endParaRPr lang="nb-NO" dirty="0"/>
          </a:p>
          <a:p>
            <a:r>
              <a:rPr lang="nb-NO" dirty="0">
                <a:hlinkClick r:id="rId7"/>
              </a:rPr>
              <a:t>https://www.koerber-stiftung.de/mediathek/rassismus-und-die-geschichte-schwarzer-menschen-in-deutschland-2091</a:t>
            </a:r>
            <a:endParaRPr lang="nb-NO" dirty="0"/>
          </a:p>
          <a:p>
            <a:r>
              <a:rPr lang="nb-NO" dirty="0">
                <a:hlinkClick r:id="rId8"/>
              </a:rPr>
              <a:t>https://www.destatis.de/DE/Themen/Gesellschaft-Umwelt/Bevoelkerung/Migration-Integration/_inhalt.html;jsessionid=B0559D96BA2E48432972FB122D87750C.internet8741</a:t>
            </a:r>
            <a:endParaRPr lang="nb-NO" dirty="0"/>
          </a:p>
          <a:p>
            <a:endParaRPr lang="nb-NO" dirty="0"/>
          </a:p>
          <a:p>
            <a:endParaRPr lang="nb-NO" dirty="0"/>
          </a:p>
        </p:txBody>
      </p:sp>
      <p:sp>
        <p:nvSpPr>
          <p:cNvPr id="5" name="Plassholder for bunntekst 4">
            <a:extLst>
              <a:ext uri="{FF2B5EF4-FFF2-40B4-BE49-F238E27FC236}">
                <a16:creationId xmlns:a16="http://schemas.microsoft.com/office/drawing/2014/main" id="{03EB8FC6-EED1-469E-83DD-8336E1511028}"/>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989237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406AB9-894D-4F4F-93AA-09F4FCAA098A}"/>
              </a:ext>
            </a:extLst>
          </p:cNvPr>
          <p:cNvSpPr>
            <a:spLocks noGrp="1"/>
          </p:cNvSpPr>
          <p:nvPr>
            <p:ph type="title"/>
          </p:nvPr>
        </p:nvSpPr>
        <p:spPr/>
        <p:txBody>
          <a:bodyPr/>
          <a:lstStyle/>
          <a:p>
            <a:pPr algn="l"/>
            <a:r>
              <a:rPr lang="nb-NO" dirty="0"/>
              <a:t>Redemittel:</a:t>
            </a:r>
          </a:p>
        </p:txBody>
      </p:sp>
      <p:sp>
        <p:nvSpPr>
          <p:cNvPr id="3" name="Plassholder for innhold 2">
            <a:extLst>
              <a:ext uri="{FF2B5EF4-FFF2-40B4-BE49-F238E27FC236}">
                <a16:creationId xmlns:a16="http://schemas.microsoft.com/office/drawing/2014/main" id="{C95A5940-54EB-4173-A428-3F01A23B6393}"/>
              </a:ext>
            </a:extLst>
          </p:cNvPr>
          <p:cNvSpPr>
            <a:spLocks noGrp="1"/>
          </p:cNvSpPr>
          <p:nvPr>
            <p:ph sz="half" idx="1"/>
          </p:nvPr>
        </p:nvSpPr>
        <p:spPr/>
        <p:txBody>
          <a:bodyPr>
            <a:normAutofit fontScale="40000" lnSpcReduction="20000"/>
          </a:bodyPr>
          <a:lstStyle/>
          <a:p>
            <a:r>
              <a:rPr lang="nb-NO" sz="3500" dirty="0" err="1"/>
              <a:t>Schön</a:t>
            </a:r>
            <a:r>
              <a:rPr lang="nb-NO" sz="3500" dirty="0"/>
              <a:t>, </a:t>
            </a:r>
            <a:r>
              <a:rPr lang="nb-NO" sz="3500" dirty="0" err="1"/>
              <a:t>dich</a:t>
            </a:r>
            <a:r>
              <a:rPr lang="nb-NO" sz="3500" dirty="0"/>
              <a:t> zu </a:t>
            </a:r>
            <a:r>
              <a:rPr lang="nb-NO" sz="3500" dirty="0" err="1"/>
              <a:t>sehen</a:t>
            </a:r>
            <a:r>
              <a:rPr lang="nb-NO" sz="3500" dirty="0"/>
              <a:t>. Wie </a:t>
            </a:r>
            <a:r>
              <a:rPr lang="nb-NO" sz="3500" dirty="0" err="1"/>
              <a:t>geht’s</a:t>
            </a:r>
            <a:r>
              <a:rPr lang="nb-NO" sz="3500" dirty="0"/>
              <a:t>?</a:t>
            </a:r>
          </a:p>
          <a:p>
            <a:r>
              <a:rPr lang="nb-NO" sz="3500" dirty="0" err="1"/>
              <a:t>Meinst</a:t>
            </a:r>
            <a:r>
              <a:rPr lang="nb-NO" sz="3500" dirty="0"/>
              <a:t> du? </a:t>
            </a:r>
            <a:r>
              <a:rPr lang="nb-NO" sz="3500" dirty="0" err="1"/>
              <a:t>Findest</a:t>
            </a:r>
            <a:r>
              <a:rPr lang="nb-NO" sz="3500" dirty="0"/>
              <a:t> du?</a:t>
            </a:r>
          </a:p>
          <a:p>
            <a:r>
              <a:rPr lang="nb-NO" sz="3500" dirty="0"/>
              <a:t>Man </a:t>
            </a:r>
            <a:r>
              <a:rPr lang="nb-NO" sz="3500" dirty="0" err="1"/>
              <a:t>kann</a:t>
            </a:r>
            <a:r>
              <a:rPr lang="nb-NO" sz="3500" dirty="0"/>
              <a:t> aber auch sagen, dass…</a:t>
            </a:r>
          </a:p>
          <a:p>
            <a:r>
              <a:rPr lang="nb-NO" sz="3500" dirty="0" err="1"/>
              <a:t>Vielleicht</a:t>
            </a:r>
            <a:r>
              <a:rPr lang="nb-NO" sz="3500" dirty="0"/>
              <a:t>, aber ..</a:t>
            </a:r>
          </a:p>
          <a:p>
            <a:r>
              <a:rPr lang="nb-NO" sz="3500" dirty="0"/>
              <a:t>Ist </a:t>
            </a:r>
            <a:r>
              <a:rPr lang="nb-NO" sz="3500" dirty="0" err="1"/>
              <a:t>mir</a:t>
            </a:r>
            <a:r>
              <a:rPr lang="nb-NO" sz="3500" dirty="0"/>
              <a:t> egal.</a:t>
            </a:r>
          </a:p>
          <a:p>
            <a:r>
              <a:rPr lang="nb-NO" sz="3500" dirty="0"/>
              <a:t>Ich </a:t>
            </a:r>
            <a:r>
              <a:rPr lang="nb-NO" sz="3500" dirty="0" err="1"/>
              <a:t>wei</a:t>
            </a:r>
            <a:r>
              <a:rPr lang="nb-NO" sz="3500" dirty="0"/>
              <a:t>β genau, dass..</a:t>
            </a:r>
          </a:p>
          <a:p>
            <a:r>
              <a:rPr lang="nb-NO" sz="3500" dirty="0"/>
              <a:t>Ich hoffe, dass..</a:t>
            </a:r>
          </a:p>
          <a:p>
            <a:r>
              <a:rPr lang="nb-NO" sz="3500" dirty="0" err="1"/>
              <a:t>Manchmal</a:t>
            </a:r>
            <a:r>
              <a:rPr lang="nb-NO" sz="3500" dirty="0"/>
              <a:t> …</a:t>
            </a:r>
          </a:p>
          <a:p>
            <a:r>
              <a:rPr lang="nb-NO" sz="3500" dirty="0" err="1"/>
              <a:t>Das</a:t>
            </a:r>
            <a:r>
              <a:rPr lang="nb-NO" sz="3500" dirty="0"/>
              <a:t> </a:t>
            </a:r>
            <a:r>
              <a:rPr lang="nb-NO" sz="3500" dirty="0" err="1"/>
              <a:t>meiste</a:t>
            </a:r>
            <a:r>
              <a:rPr lang="nb-NO" sz="3500" dirty="0"/>
              <a:t> </a:t>
            </a:r>
            <a:r>
              <a:rPr lang="nb-NO" sz="3500" dirty="0" err="1"/>
              <a:t>wei</a:t>
            </a:r>
            <a:r>
              <a:rPr lang="nb-NO" sz="3500" dirty="0"/>
              <a:t>β ich aus..</a:t>
            </a:r>
          </a:p>
          <a:p>
            <a:endParaRPr lang="nb-NO" sz="1600" dirty="0"/>
          </a:p>
          <a:p>
            <a:endParaRPr lang="nb-NO" sz="1600" dirty="0"/>
          </a:p>
        </p:txBody>
      </p:sp>
      <p:sp>
        <p:nvSpPr>
          <p:cNvPr id="4" name="Plassholder for innhold 3">
            <a:extLst>
              <a:ext uri="{FF2B5EF4-FFF2-40B4-BE49-F238E27FC236}">
                <a16:creationId xmlns:a16="http://schemas.microsoft.com/office/drawing/2014/main" id="{F66FB5C4-5CB2-4673-8239-AE57874D3BDE}"/>
              </a:ext>
            </a:extLst>
          </p:cNvPr>
          <p:cNvSpPr>
            <a:spLocks noGrp="1"/>
          </p:cNvSpPr>
          <p:nvPr>
            <p:ph sz="half" idx="2"/>
          </p:nvPr>
        </p:nvSpPr>
        <p:spPr/>
        <p:txBody>
          <a:bodyPr>
            <a:normAutofit fontScale="40000" lnSpcReduction="20000"/>
          </a:bodyPr>
          <a:lstStyle/>
          <a:p>
            <a:r>
              <a:rPr lang="nb-NO" sz="3200" dirty="0"/>
              <a:t>Mach </a:t>
            </a:r>
            <a:r>
              <a:rPr lang="nb-NO" sz="3200" dirty="0" err="1"/>
              <a:t>dir</a:t>
            </a:r>
            <a:r>
              <a:rPr lang="nb-NO" sz="3200" dirty="0"/>
              <a:t> </a:t>
            </a:r>
            <a:r>
              <a:rPr lang="nb-NO" sz="3200" dirty="0" err="1"/>
              <a:t>nichts</a:t>
            </a:r>
            <a:r>
              <a:rPr lang="nb-NO" sz="3200" dirty="0"/>
              <a:t> </a:t>
            </a:r>
            <a:r>
              <a:rPr lang="nb-NO" sz="3200" dirty="0" err="1"/>
              <a:t>daraus</a:t>
            </a:r>
            <a:r>
              <a:rPr lang="nb-NO" sz="3200" dirty="0"/>
              <a:t>.</a:t>
            </a:r>
          </a:p>
          <a:p>
            <a:r>
              <a:rPr lang="nb-NO" sz="3200" dirty="0"/>
              <a:t>Ich </a:t>
            </a:r>
            <a:r>
              <a:rPr lang="nb-NO" sz="3200" dirty="0" err="1"/>
              <a:t>verstehe</a:t>
            </a:r>
            <a:r>
              <a:rPr lang="nb-NO" sz="3200" dirty="0"/>
              <a:t> </a:t>
            </a:r>
            <a:r>
              <a:rPr lang="nb-NO" sz="3200" dirty="0" err="1"/>
              <a:t>ehrlich</a:t>
            </a:r>
            <a:r>
              <a:rPr lang="nb-NO" sz="3200" dirty="0"/>
              <a:t> </a:t>
            </a:r>
            <a:r>
              <a:rPr lang="nb-NO" sz="3200" dirty="0" err="1"/>
              <a:t>gesagt</a:t>
            </a:r>
            <a:r>
              <a:rPr lang="nb-NO" sz="3200" dirty="0"/>
              <a:t> nicht, </a:t>
            </a:r>
            <a:r>
              <a:rPr lang="nb-NO" sz="3200" dirty="0" err="1"/>
              <a:t>warum</a:t>
            </a:r>
            <a:r>
              <a:rPr lang="nb-NO" sz="3200" dirty="0"/>
              <a:t>.</a:t>
            </a:r>
          </a:p>
          <a:p>
            <a:r>
              <a:rPr lang="nb-NO" sz="3200" dirty="0"/>
              <a:t>Ich bin der </a:t>
            </a:r>
            <a:r>
              <a:rPr lang="nb-NO" sz="3200" dirty="0" err="1"/>
              <a:t>Meinung</a:t>
            </a:r>
            <a:r>
              <a:rPr lang="nb-NO" sz="3200" dirty="0"/>
              <a:t>, dass..</a:t>
            </a:r>
          </a:p>
          <a:p>
            <a:r>
              <a:rPr lang="nb-NO" sz="3200" dirty="0"/>
              <a:t>Ich bin </a:t>
            </a:r>
            <a:r>
              <a:rPr lang="nb-NO" sz="3200" dirty="0" err="1"/>
              <a:t>überzeugt</a:t>
            </a:r>
            <a:r>
              <a:rPr lang="nb-NO" sz="3200" dirty="0"/>
              <a:t>, dass..</a:t>
            </a:r>
          </a:p>
          <a:p>
            <a:r>
              <a:rPr lang="nb-NO" sz="3200" dirty="0"/>
              <a:t>Ich </a:t>
            </a:r>
            <a:r>
              <a:rPr lang="nb-NO" sz="3200" dirty="0" err="1"/>
              <a:t>finde</a:t>
            </a:r>
            <a:r>
              <a:rPr lang="nb-NO" sz="3200" dirty="0"/>
              <a:t>, dass..</a:t>
            </a:r>
          </a:p>
          <a:p>
            <a:r>
              <a:rPr lang="nb-NO" sz="3200" dirty="0"/>
              <a:t>Ich werde ..</a:t>
            </a:r>
          </a:p>
          <a:p>
            <a:r>
              <a:rPr lang="nb-NO" sz="3200" dirty="0"/>
              <a:t>Ich </a:t>
            </a:r>
            <a:r>
              <a:rPr lang="nb-NO" sz="3200" dirty="0" err="1"/>
              <a:t>will</a:t>
            </a:r>
            <a:r>
              <a:rPr lang="nb-NO" sz="3200" dirty="0"/>
              <a:t> ..</a:t>
            </a:r>
          </a:p>
          <a:p>
            <a:r>
              <a:rPr lang="nb-NO" sz="3200" dirty="0" err="1"/>
              <a:t>Im</a:t>
            </a:r>
            <a:r>
              <a:rPr lang="nb-NO" sz="3200" dirty="0"/>
              <a:t> </a:t>
            </a:r>
            <a:r>
              <a:rPr lang="nb-NO" sz="3200" dirty="0" err="1"/>
              <a:t>Vergleich</a:t>
            </a:r>
            <a:r>
              <a:rPr lang="nb-NO" sz="3200" dirty="0"/>
              <a:t> zu + dat.</a:t>
            </a:r>
          </a:p>
          <a:p>
            <a:r>
              <a:rPr lang="nb-NO" sz="3200" dirty="0"/>
              <a:t>Es wird </a:t>
            </a:r>
            <a:r>
              <a:rPr lang="nb-NO" sz="3200" dirty="0" err="1"/>
              <a:t>Zeit</a:t>
            </a:r>
            <a:r>
              <a:rPr lang="nb-NO" sz="3200" dirty="0"/>
              <a:t>, dass …</a:t>
            </a:r>
          </a:p>
          <a:p>
            <a:r>
              <a:rPr lang="nb-NO" sz="3200" dirty="0"/>
              <a:t>Sag mal, …..</a:t>
            </a:r>
          </a:p>
          <a:p>
            <a:endParaRPr lang="nb-NO" sz="3200" dirty="0"/>
          </a:p>
          <a:p>
            <a:endParaRPr lang="nb-NO" sz="3200" dirty="0"/>
          </a:p>
        </p:txBody>
      </p:sp>
      <p:sp>
        <p:nvSpPr>
          <p:cNvPr id="5" name="Plassholder for bunntekst 4">
            <a:extLst>
              <a:ext uri="{FF2B5EF4-FFF2-40B4-BE49-F238E27FC236}">
                <a16:creationId xmlns:a16="http://schemas.microsoft.com/office/drawing/2014/main" id="{57388685-A4B0-4B04-8364-46576260506C}"/>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416811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E6073A-AB7C-450B-A58C-32018B6D60B1}"/>
              </a:ext>
            </a:extLst>
          </p:cNvPr>
          <p:cNvSpPr>
            <a:spLocks noGrp="1"/>
          </p:cNvSpPr>
          <p:nvPr>
            <p:ph type="title"/>
          </p:nvPr>
        </p:nvSpPr>
        <p:spPr/>
        <p:txBody>
          <a:bodyPr/>
          <a:lstStyle/>
          <a:p>
            <a:pPr algn="l"/>
            <a:r>
              <a:rPr lang="nb-NO" dirty="0"/>
              <a:t>Redemittel </a:t>
            </a:r>
          </a:p>
        </p:txBody>
      </p:sp>
      <p:sp>
        <p:nvSpPr>
          <p:cNvPr id="3" name="Plassholder for innhold 2">
            <a:extLst>
              <a:ext uri="{FF2B5EF4-FFF2-40B4-BE49-F238E27FC236}">
                <a16:creationId xmlns:a16="http://schemas.microsoft.com/office/drawing/2014/main" id="{C86EF12C-B5ED-4D32-A463-02046FA61DA3}"/>
              </a:ext>
            </a:extLst>
          </p:cNvPr>
          <p:cNvSpPr>
            <a:spLocks noGrp="1"/>
          </p:cNvSpPr>
          <p:nvPr>
            <p:ph sz="half" idx="1"/>
          </p:nvPr>
        </p:nvSpPr>
        <p:spPr/>
        <p:txBody>
          <a:bodyPr>
            <a:normAutofit fontScale="62500" lnSpcReduction="20000"/>
          </a:bodyPr>
          <a:lstStyle/>
          <a:p>
            <a:r>
              <a:rPr lang="nb-NO" sz="2000" dirty="0" err="1"/>
              <a:t>Sich</a:t>
            </a:r>
            <a:r>
              <a:rPr lang="nb-NO" sz="2000" dirty="0"/>
              <a:t> </a:t>
            </a:r>
            <a:r>
              <a:rPr lang="nb-NO" sz="2000" dirty="0" err="1"/>
              <a:t>freuen</a:t>
            </a:r>
            <a:r>
              <a:rPr lang="nb-NO" sz="2000" dirty="0"/>
              <a:t> über + akk</a:t>
            </a:r>
          </a:p>
          <a:p>
            <a:r>
              <a:rPr lang="nb-NO" sz="2000" dirty="0" err="1"/>
              <a:t>Denken</a:t>
            </a:r>
            <a:r>
              <a:rPr lang="nb-NO" sz="2000" dirty="0"/>
              <a:t> an + akk (</a:t>
            </a:r>
            <a:r>
              <a:rPr lang="nb-NO" sz="2000" dirty="0" err="1"/>
              <a:t>dachte</a:t>
            </a:r>
            <a:r>
              <a:rPr lang="nb-NO" sz="2000" dirty="0"/>
              <a:t> –hat </a:t>
            </a:r>
            <a:r>
              <a:rPr lang="nb-NO" sz="2000" dirty="0" err="1"/>
              <a:t>gedacht</a:t>
            </a:r>
            <a:r>
              <a:rPr lang="nb-NO" sz="2000" dirty="0"/>
              <a:t>)</a:t>
            </a:r>
          </a:p>
          <a:p>
            <a:r>
              <a:rPr lang="nb-NO" sz="2000" dirty="0" err="1"/>
              <a:t>Sich</a:t>
            </a:r>
            <a:r>
              <a:rPr lang="nb-NO" sz="2000" dirty="0"/>
              <a:t> </a:t>
            </a:r>
            <a:r>
              <a:rPr lang="nb-NO" sz="2000" dirty="0" err="1"/>
              <a:t>erinnern</a:t>
            </a:r>
            <a:r>
              <a:rPr lang="nb-NO" sz="2000" dirty="0"/>
              <a:t> an + akk.</a:t>
            </a:r>
          </a:p>
          <a:p>
            <a:r>
              <a:rPr lang="nb-NO" sz="2000" dirty="0" err="1"/>
              <a:t>Sich</a:t>
            </a:r>
            <a:r>
              <a:rPr lang="nb-NO" sz="2000" dirty="0"/>
              <a:t> </a:t>
            </a:r>
            <a:r>
              <a:rPr lang="nb-NO" sz="2000" dirty="0" err="1"/>
              <a:t>sehnen</a:t>
            </a:r>
            <a:r>
              <a:rPr lang="nb-NO" sz="2000" dirty="0"/>
              <a:t> nach + dat.</a:t>
            </a:r>
          </a:p>
          <a:p>
            <a:r>
              <a:rPr lang="nb-NO" sz="2000" dirty="0" err="1"/>
              <a:t>Träumen</a:t>
            </a:r>
            <a:r>
              <a:rPr lang="nb-NO" sz="2000" dirty="0"/>
              <a:t> von + dat.</a:t>
            </a:r>
          </a:p>
          <a:p>
            <a:r>
              <a:rPr lang="nb-NO" sz="2000" dirty="0"/>
              <a:t>Ankommen (a –o) in + dat.</a:t>
            </a:r>
          </a:p>
          <a:p>
            <a:r>
              <a:rPr lang="nb-NO" sz="2000" dirty="0"/>
              <a:t>kommen (a- o) aus + dat.</a:t>
            </a:r>
          </a:p>
          <a:p>
            <a:r>
              <a:rPr lang="nb-NO" sz="2000" dirty="0" err="1"/>
              <a:t>Bleiben</a:t>
            </a:r>
            <a:r>
              <a:rPr lang="nb-NO" sz="2000" dirty="0"/>
              <a:t> (</a:t>
            </a:r>
            <a:r>
              <a:rPr lang="nb-NO" sz="2000" dirty="0" err="1"/>
              <a:t>ie</a:t>
            </a:r>
            <a:r>
              <a:rPr lang="nb-NO" sz="2000" dirty="0"/>
              <a:t> – </a:t>
            </a:r>
            <a:r>
              <a:rPr lang="nb-NO" sz="2000" dirty="0" err="1"/>
              <a:t>ie</a:t>
            </a:r>
            <a:r>
              <a:rPr lang="nb-NO" sz="2000" dirty="0"/>
              <a:t>)</a:t>
            </a:r>
          </a:p>
          <a:p>
            <a:r>
              <a:rPr lang="nb-NO" sz="2000" dirty="0"/>
              <a:t>Sein (</a:t>
            </a:r>
            <a:r>
              <a:rPr lang="nb-NO" sz="2000" dirty="0" err="1"/>
              <a:t>war</a:t>
            </a:r>
            <a:r>
              <a:rPr lang="nb-NO" sz="2000" dirty="0"/>
              <a:t> – ist </a:t>
            </a:r>
            <a:r>
              <a:rPr lang="nb-NO" sz="2000" dirty="0" err="1"/>
              <a:t>gewesen</a:t>
            </a:r>
            <a:r>
              <a:rPr lang="nb-NO" sz="2000" dirty="0"/>
              <a:t>)</a:t>
            </a:r>
          </a:p>
          <a:p>
            <a:r>
              <a:rPr lang="nb-NO" sz="2000" dirty="0"/>
              <a:t>Angst haben vor + dativ</a:t>
            </a:r>
          </a:p>
          <a:p>
            <a:endParaRPr lang="nb-NO" dirty="0"/>
          </a:p>
        </p:txBody>
      </p:sp>
      <p:sp>
        <p:nvSpPr>
          <p:cNvPr id="4" name="Plassholder for innhold 3">
            <a:extLst>
              <a:ext uri="{FF2B5EF4-FFF2-40B4-BE49-F238E27FC236}">
                <a16:creationId xmlns:a16="http://schemas.microsoft.com/office/drawing/2014/main" id="{260D6BED-C1BE-4AC0-9A90-54CE7038A186}"/>
              </a:ext>
            </a:extLst>
          </p:cNvPr>
          <p:cNvSpPr>
            <a:spLocks noGrp="1"/>
          </p:cNvSpPr>
          <p:nvPr>
            <p:ph sz="half" idx="2"/>
          </p:nvPr>
        </p:nvSpPr>
        <p:spPr/>
        <p:txBody>
          <a:bodyPr>
            <a:normAutofit fontScale="62500" lnSpcReduction="20000"/>
          </a:bodyPr>
          <a:lstStyle/>
          <a:p>
            <a:r>
              <a:rPr lang="nb-NO" sz="2000" dirty="0"/>
              <a:t>Die </a:t>
            </a:r>
            <a:r>
              <a:rPr lang="nb-NO" sz="2000" dirty="0" err="1"/>
              <a:t>Verantwortung</a:t>
            </a:r>
            <a:r>
              <a:rPr lang="nb-NO" sz="2000" dirty="0"/>
              <a:t> </a:t>
            </a:r>
            <a:r>
              <a:rPr lang="nb-NO" sz="2000" dirty="0" err="1"/>
              <a:t>tragen</a:t>
            </a:r>
            <a:r>
              <a:rPr lang="nb-NO" sz="2000" dirty="0"/>
              <a:t> (u – a) für + akk</a:t>
            </a:r>
          </a:p>
          <a:p>
            <a:r>
              <a:rPr lang="nb-NO" sz="2000" dirty="0"/>
              <a:t>Halt </a:t>
            </a:r>
            <a:r>
              <a:rPr lang="nb-NO" sz="2000" dirty="0" err="1"/>
              <a:t>finden</a:t>
            </a:r>
            <a:r>
              <a:rPr lang="nb-NO" sz="2000" dirty="0"/>
              <a:t> (a – u) in + dat./</a:t>
            </a:r>
            <a:r>
              <a:rPr lang="nb-NO" sz="2000" dirty="0" err="1"/>
              <a:t>bei</a:t>
            </a:r>
            <a:r>
              <a:rPr lang="nb-NO" sz="2000" dirty="0"/>
              <a:t> + dat.</a:t>
            </a:r>
          </a:p>
          <a:p>
            <a:r>
              <a:rPr lang="nb-NO" dirty="0" err="1"/>
              <a:t>Miteinander</a:t>
            </a:r>
            <a:r>
              <a:rPr lang="nb-NO" dirty="0"/>
              <a:t> und </a:t>
            </a:r>
            <a:r>
              <a:rPr lang="nb-NO" dirty="0" err="1"/>
              <a:t>übereinander</a:t>
            </a:r>
            <a:r>
              <a:rPr lang="nb-NO" dirty="0"/>
              <a:t> </a:t>
            </a:r>
            <a:r>
              <a:rPr lang="nb-NO" dirty="0" err="1"/>
              <a:t>sprechen</a:t>
            </a:r>
            <a:endParaRPr lang="nb-NO" dirty="0"/>
          </a:p>
          <a:p>
            <a:r>
              <a:rPr lang="nb-NO" sz="2000" dirty="0" err="1"/>
              <a:t>Schuldgefühle</a:t>
            </a:r>
            <a:r>
              <a:rPr lang="nb-NO" sz="2000" dirty="0"/>
              <a:t> haben</a:t>
            </a:r>
          </a:p>
          <a:p>
            <a:r>
              <a:rPr lang="nb-NO" dirty="0" err="1"/>
              <a:t>Albträume</a:t>
            </a:r>
            <a:r>
              <a:rPr lang="nb-NO" dirty="0"/>
              <a:t> haben von + dat.</a:t>
            </a:r>
          </a:p>
          <a:p>
            <a:r>
              <a:rPr lang="nb-NO" sz="2000" dirty="0"/>
              <a:t>An </a:t>
            </a:r>
            <a:r>
              <a:rPr lang="nb-NO" sz="2000" dirty="0" err="1"/>
              <a:t>Platzangst</a:t>
            </a:r>
            <a:r>
              <a:rPr lang="nb-NO" sz="2000" dirty="0"/>
              <a:t> </a:t>
            </a:r>
            <a:r>
              <a:rPr lang="nb-NO" sz="2000" dirty="0" err="1"/>
              <a:t>leiden</a:t>
            </a:r>
            <a:r>
              <a:rPr lang="nb-NO" sz="2000" dirty="0"/>
              <a:t> (litt – </a:t>
            </a:r>
            <a:r>
              <a:rPr lang="nb-NO" sz="2000" dirty="0" err="1"/>
              <a:t>gelitten</a:t>
            </a:r>
            <a:r>
              <a:rPr lang="nb-NO" sz="2000" dirty="0"/>
              <a:t>)</a:t>
            </a:r>
          </a:p>
          <a:p>
            <a:r>
              <a:rPr lang="nb-NO" dirty="0" err="1"/>
              <a:t>Beschimpfungen</a:t>
            </a:r>
            <a:r>
              <a:rPr lang="nb-NO" dirty="0"/>
              <a:t> </a:t>
            </a:r>
            <a:r>
              <a:rPr lang="nb-NO" dirty="0" err="1"/>
              <a:t>ertragen</a:t>
            </a:r>
            <a:r>
              <a:rPr lang="nb-NO" dirty="0"/>
              <a:t> (ä – u – a)</a:t>
            </a:r>
          </a:p>
          <a:p>
            <a:r>
              <a:rPr lang="nb-NO" sz="2000" dirty="0" err="1"/>
              <a:t>Beleidigt</a:t>
            </a:r>
            <a:r>
              <a:rPr lang="nb-NO" sz="2000" dirty="0"/>
              <a:t> </a:t>
            </a:r>
            <a:r>
              <a:rPr lang="nb-NO" sz="2000" dirty="0" err="1"/>
              <a:t>werden</a:t>
            </a:r>
            <a:r>
              <a:rPr lang="nb-NO" sz="2000" dirty="0"/>
              <a:t>/ </a:t>
            </a:r>
            <a:r>
              <a:rPr lang="nb-NO" sz="2000" dirty="0" err="1"/>
              <a:t>a</a:t>
            </a:r>
            <a:r>
              <a:rPr lang="nb-NO" dirty="0" err="1"/>
              <a:t>ngepöbelt</a:t>
            </a:r>
            <a:r>
              <a:rPr lang="nb-NO" dirty="0"/>
              <a:t> </a:t>
            </a:r>
            <a:r>
              <a:rPr lang="nb-NO" dirty="0" err="1"/>
              <a:t>werden</a:t>
            </a:r>
            <a:endParaRPr lang="nb-NO" dirty="0"/>
          </a:p>
          <a:p>
            <a:r>
              <a:rPr lang="nb-NO" dirty="0" err="1"/>
              <a:t>Kennen</a:t>
            </a:r>
            <a:r>
              <a:rPr lang="nb-NO" dirty="0"/>
              <a:t> </a:t>
            </a:r>
            <a:r>
              <a:rPr lang="nb-NO" dirty="0" err="1"/>
              <a:t>lernen</a:t>
            </a:r>
            <a:endParaRPr lang="nb-NO" dirty="0"/>
          </a:p>
          <a:p>
            <a:r>
              <a:rPr lang="nb-NO" sz="2000" dirty="0" err="1"/>
              <a:t>trösten</a:t>
            </a:r>
            <a:endParaRPr lang="nb-NO" sz="2000" dirty="0"/>
          </a:p>
          <a:p>
            <a:endParaRPr lang="nb-NO" sz="2000" dirty="0"/>
          </a:p>
          <a:p>
            <a:endParaRPr lang="nb-NO" sz="2000" dirty="0"/>
          </a:p>
          <a:p>
            <a:endParaRPr lang="nb-NO" dirty="0"/>
          </a:p>
        </p:txBody>
      </p:sp>
      <p:sp>
        <p:nvSpPr>
          <p:cNvPr id="5" name="Plassholder for bunntekst 4">
            <a:extLst>
              <a:ext uri="{FF2B5EF4-FFF2-40B4-BE49-F238E27FC236}">
                <a16:creationId xmlns:a16="http://schemas.microsoft.com/office/drawing/2014/main" id="{9A364C45-09F3-4CB2-8FDC-20CB16BEF566}"/>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751725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ECDD33-A032-4B23-9119-5DC1465F33CA}"/>
              </a:ext>
            </a:extLst>
          </p:cNvPr>
          <p:cNvSpPr>
            <a:spLocks noGrp="1"/>
          </p:cNvSpPr>
          <p:nvPr>
            <p:ph type="title"/>
          </p:nvPr>
        </p:nvSpPr>
        <p:spPr/>
        <p:txBody>
          <a:bodyPr>
            <a:normAutofit fontScale="90000"/>
          </a:bodyPr>
          <a:lstStyle/>
          <a:p>
            <a:pPr algn="l"/>
            <a:r>
              <a:rPr lang="nb-NO" dirty="0"/>
              <a:t>Heim - </a:t>
            </a:r>
            <a:r>
              <a:rPr lang="nb-NO" dirty="0" err="1"/>
              <a:t>Heimat</a:t>
            </a:r>
            <a:r>
              <a:rPr lang="nb-NO" dirty="0"/>
              <a:t> </a:t>
            </a:r>
            <a:br>
              <a:rPr lang="nb-NO" dirty="0"/>
            </a:br>
            <a:r>
              <a:rPr lang="nb-NO" sz="2000" dirty="0" err="1"/>
              <a:t>Aufgabe</a:t>
            </a:r>
            <a:r>
              <a:rPr lang="nb-NO" sz="2000" dirty="0"/>
              <a:t>: </a:t>
            </a:r>
            <a:r>
              <a:rPr lang="nb-NO" sz="2000" dirty="0" err="1"/>
              <a:t>Arbeitet</a:t>
            </a:r>
            <a:r>
              <a:rPr lang="nb-NO" sz="2000" dirty="0"/>
              <a:t> </a:t>
            </a:r>
            <a:r>
              <a:rPr lang="nb-NO" sz="2000" dirty="0" err="1"/>
              <a:t>paarweise</a:t>
            </a:r>
            <a:r>
              <a:rPr lang="nb-NO" sz="2000" dirty="0"/>
              <a:t>. </a:t>
            </a:r>
            <a:r>
              <a:rPr lang="nb-NO" sz="2000" dirty="0" err="1"/>
              <a:t>Erklärt</a:t>
            </a:r>
            <a:r>
              <a:rPr lang="nb-NO" sz="2000" dirty="0"/>
              <a:t> </a:t>
            </a:r>
            <a:r>
              <a:rPr lang="nb-NO" sz="2000" dirty="0" err="1"/>
              <a:t>einander</a:t>
            </a:r>
            <a:r>
              <a:rPr lang="nb-NO" sz="2000" dirty="0"/>
              <a:t> </a:t>
            </a:r>
            <a:r>
              <a:rPr lang="nb-NO" sz="2000" dirty="0" err="1"/>
              <a:t>mündlich</a:t>
            </a:r>
            <a:r>
              <a:rPr lang="nb-NO" sz="2000" dirty="0"/>
              <a:t> </a:t>
            </a:r>
            <a:r>
              <a:rPr lang="nb-NO" sz="2000" dirty="0" err="1"/>
              <a:t>abwechselnd</a:t>
            </a:r>
            <a:r>
              <a:rPr lang="nb-NO" sz="2000" dirty="0"/>
              <a:t> </a:t>
            </a:r>
            <a:r>
              <a:rPr lang="nb-NO" sz="2000" dirty="0" err="1"/>
              <a:t>auf</a:t>
            </a:r>
            <a:r>
              <a:rPr lang="nb-NO" sz="2000" dirty="0"/>
              <a:t> </a:t>
            </a:r>
            <a:r>
              <a:rPr lang="nb-NO" sz="2000" dirty="0" err="1"/>
              <a:t>Deutsch</a:t>
            </a:r>
            <a:r>
              <a:rPr lang="nb-NO" sz="2000" dirty="0"/>
              <a:t> die </a:t>
            </a:r>
            <a:r>
              <a:rPr lang="nb-NO" sz="2000" dirty="0" err="1"/>
              <a:t>Bedeutung</a:t>
            </a:r>
            <a:r>
              <a:rPr lang="nb-NO" sz="2000" dirty="0"/>
              <a:t> der </a:t>
            </a:r>
            <a:r>
              <a:rPr lang="nb-NO" sz="2000" dirty="0" err="1"/>
              <a:t>nachstehenden</a:t>
            </a:r>
            <a:r>
              <a:rPr lang="nb-NO" sz="2000" dirty="0"/>
              <a:t> </a:t>
            </a:r>
            <a:r>
              <a:rPr lang="nb-NO" sz="2000" dirty="0" err="1"/>
              <a:t>Wörter</a:t>
            </a:r>
            <a:r>
              <a:rPr lang="nb-NO" sz="2000" dirty="0"/>
              <a:t>.</a:t>
            </a:r>
          </a:p>
        </p:txBody>
      </p:sp>
      <p:sp>
        <p:nvSpPr>
          <p:cNvPr id="3" name="Plassholder for innhold 2">
            <a:extLst>
              <a:ext uri="{FF2B5EF4-FFF2-40B4-BE49-F238E27FC236}">
                <a16:creationId xmlns:a16="http://schemas.microsoft.com/office/drawing/2014/main" id="{CA85DBB0-75CB-45BA-B41B-00BC9F158BF9}"/>
              </a:ext>
            </a:extLst>
          </p:cNvPr>
          <p:cNvSpPr>
            <a:spLocks noGrp="1"/>
          </p:cNvSpPr>
          <p:nvPr>
            <p:ph sz="half" idx="1"/>
          </p:nvPr>
        </p:nvSpPr>
        <p:spPr/>
        <p:txBody>
          <a:bodyPr/>
          <a:lstStyle/>
          <a:p>
            <a:r>
              <a:rPr lang="nb-NO" dirty="0" err="1"/>
              <a:t>Das</a:t>
            </a:r>
            <a:r>
              <a:rPr lang="nb-NO" dirty="0"/>
              <a:t> </a:t>
            </a:r>
            <a:r>
              <a:rPr lang="nb-NO" dirty="0" err="1"/>
              <a:t>Fernweh</a:t>
            </a:r>
            <a:endParaRPr lang="nb-NO" dirty="0"/>
          </a:p>
          <a:p>
            <a:r>
              <a:rPr lang="nb-NO" dirty="0" err="1"/>
              <a:t>Das</a:t>
            </a:r>
            <a:r>
              <a:rPr lang="nb-NO" dirty="0"/>
              <a:t> </a:t>
            </a:r>
            <a:r>
              <a:rPr lang="nb-NO" dirty="0" err="1"/>
              <a:t>Heimweh</a:t>
            </a:r>
            <a:endParaRPr lang="nb-NO" dirty="0"/>
          </a:p>
          <a:p>
            <a:r>
              <a:rPr lang="nb-NO" dirty="0" err="1"/>
              <a:t>Das</a:t>
            </a:r>
            <a:r>
              <a:rPr lang="nb-NO" dirty="0"/>
              <a:t> </a:t>
            </a:r>
            <a:r>
              <a:rPr lang="nb-NO" dirty="0" err="1"/>
              <a:t>Heimchen</a:t>
            </a:r>
            <a:r>
              <a:rPr lang="nb-NO" dirty="0"/>
              <a:t> am Herd</a:t>
            </a:r>
          </a:p>
          <a:p>
            <a:r>
              <a:rPr lang="nb-NO" dirty="0" err="1"/>
              <a:t>Das</a:t>
            </a:r>
            <a:r>
              <a:rPr lang="nb-NO" dirty="0"/>
              <a:t> </a:t>
            </a:r>
            <a:r>
              <a:rPr lang="nb-NO" dirty="0" err="1"/>
              <a:t>Altenheim</a:t>
            </a:r>
            <a:r>
              <a:rPr lang="nb-NO" dirty="0"/>
              <a:t>/</a:t>
            </a:r>
            <a:r>
              <a:rPr lang="nb-NO" dirty="0" err="1"/>
              <a:t>das</a:t>
            </a:r>
            <a:r>
              <a:rPr lang="nb-NO" dirty="0"/>
              <a:t> </a:t>
            </a:r>
            <a:r>
              <a:rPr lang="nb-NO" dirty="0" err="1"/>
              <a:t>Pflegeheim</a:t>
            </a:r>
            <a:r>
              <a:rPr lang="nb-NO" dirty="0"/>
              <a:t>/</a:t>
            </a:r>
            <a:r>
              <a:rPr lang="nb-NO" dirty="0" err="1"/>
              <a:t>das</a:t>
            </a:r>
            <a:r>
              <a:rPr lang="nb-NO" dirty="0"/>
              <a:t> Kinderheim</a:t>
            </a:r>
          </a:p>
          <a:p>
            <a:r>
              <a:rPr lang="nb-NO" dirty="0" err="1"/>
              <a:t>Das</a:t>
            </a:r>
            <a:r>
              <a:rPr lang="nb-NO" dirty="0"/>
              <a:t> </a:t>
            </a:r>
            <a:r>
              <a:rPr lang="nb-NO" dirty="0" err="1"/>
              <a:t>Heimatkundemuseum</a:t>
            </a:r>
            <a:endParaRPr lang="nb-NO" dirty="0"/>
          </a:p>
          <a:p>
            <a:r>
              <a:rPr lang="nb-NO" dirty="0"/>
              <a:t>Die </a:t>
            </a:r>
            <a:r>
              <a:rPr lang="nb-NO" dirty="0" err="1"/>
              <a:t>Heimatkunde</a:t>
            </a:r>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6A469D94-7B02-4CA4-AB28-EDDBB2E3938B}"/>
              </a:ext>
            </a:extLst>
          </p:cNvPr>
          <p:cNvSpPr>
            <a:spLocks noGrp="1"/>
          </p:cNvSpPr>
          <p:nvPr>
            <p:ph sz="half" idx="2"/>
          </p:nvPr>
        </p:nvSpPr>
        <p:spPr/>
        <p:txBody>
          <a:bodyPr/>
          <a:lstStyle/>
          <a:p>
            <a:r>
              <a:rPr lang="nb-NO" dirty="0" err="1"/>
              <a:t>Das</a:t>
            </a:r>
            <a:r>
              <a:rPr lang="nb-NO" dirty="0"/>
              <a:t> </a:t>
            </a:r>
            <a:r>
              <a:rPr lang="nb-NO" dirty="0" err="1"/>
              <a:t>Wohnheim</a:t>
            </a:r>
            <a:endParaRPr lang="nb-NO" dirty="0"/>
          </a:p>
          <a:p>
            <a:r>
              <a:rPr lang="nb-NO" dirty="0" err="1"/>
              <a:t>Das</a:t>
            </a:r>
            <a:r>
              <a:rPr lang="nb-NO" dirty="0"/>
              <a:t> </a:t>
            </a:r>
            <a:r>
              <a:rPr lang="nb-NO" dirty="0" err="1"/>
              <a:t>Studentenheim</a:t>
            </a:r>
            <a:endParaRPr lang="nb-NO" dirty="0"/>
          </a:p>
          <a:p>
            <a:r>
              <a:rPr lang="nb-NO" dirty="0" err="1"/>
              <a:t>Das</a:t>
            </a:r>
            <a:r>
              <a:rPr lang="nb-NO" dirty="0"/>
              <a:t> </a:t>
            </a:r>
            <a:r>
              <a:rPr lang="nb-NO" dirty="0" err="1"/>
              <a:t>Asylantenheim</a:t>
            </a:r>
            <a:endParaRPr lang="nb-NO" dirty="0"/>
          </a:p>
          <a:p>
            <a:r>
              <a:rPr lang="nb-NO" dirty="0"/>
              <a:t>Die </a:t>
            </a:r>
            <a:r>
              <a:rPr lang="nb-NO" dirty="0" err="1"/>
              <a:t>Heimatsuche</a:t>
            </a:r>
            <a:endParaRPr lang="nb-NO" dirty="0"/>
          </a:p>
          <a:p>
            <a:r>
              <a:rPr lang="nb-NO" dirty="0" err="1"/>
              <a:t>Das</a:t>
            </a:r>
            <a:r>
              <a:rPr lang="nb-NO" dirty="0"/>
              <a:t> </a:t>
            </a:r>
            <a:r>
              <a:rPr lang="nb-NO" dirty="0" err="1"/>
              <a:t>Heimatland</a:t>
            </a:r>
            <a:endParaRPr lang="nb-NO" dirty="0"/>
          </a:p>
          <a:p>
            <a:r>
              <a:rPr lang="nb-NO" dirty="0"/>
              <a:t>Der </a:t>
            </a:r>
            <a:r>
              <a:rPr lang="nb-NO" dirty="0" err="1"/>
              <a:t>Heimathafen</a:t>
            </a:r>
            <a:endParaRPr lang="nb-NO" dirty="0"/>
          </a:p>
          <a:p>
            <a:endParaRPr lang="nb-NO" dirty="0"/>
          </a:p>
          <a:p>
            <a:endParaRPr lang="nb-NO" dirty="0"/>
          </a:p>
        </p:txBody>
      </p:sp>
      <p:sp>
        <p:nvSpPr>
          <p:cNvPr id="5" name="Plassholder for bunntekst 4">
            <a:extLst>
              <a:ext uri="{FF2B5EF4-FFF2-40B4-BE49-F238E27FC236}">
                <a16:creationId xmlns:a16="http://schemas.microsoft.com/office/drawing/2014/main" id="{40E9686F-6FA5-4114-B01B-1982A2F59EF9}"/>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908991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ihåndsform: figur 1">
            <a:extLst>
              <a:ext uri="{FF2B5EF4-FFF2-40B4-BE49-F238E27FC236}">
                <a16:creationId xmlns:a16="http://schemas.microsoft.com/office/drawing/2014/main" id="{11E0D4BA-FF64-40DB-A62F-EC28CA744FEC}"/>
              </a:ext>
            </a:extLst>
          </p:cNvPr>
          <p:cNvSpPr/>
          <p:nvPr/>
        </p:nvSpPr>
        <p:spPr>
          <a:xfrm>
            <a:off x="1981200" y="274680"/>
            <a:ext cx="85644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91440" tIns="45720" rIns="91440" bIns="45720" anchor="ctr" anchorCtr="0" compatLnSpc="1">
            <a:noAutofit/>
          </a:bodyPr>
          <a:lstStyle/>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3200" dirty="0">
                <a:solidFill>
                  <a:srgbClr val="FF0000"/>
                </a:solidFill>
                <a:latin typeface="Calibri" pitchFamily="2"/>
                <a:ea typeface="ＭＳ Ｐゴシック" pitchFamily="2"/>
                <a:cs typeface="ＭＳ Ｐゴシック" pitchFamily="2"/>
              </a:rPr>
              <a:t>Ulrike Behrendt - Präsentationen: Feedback</a:t>
            </a:r>
          </a:p>
        </p:txBody>
      </p:sp>
      <p:pic>
        <p:nvPicPr>
          <p:cNvPr id="3" name="Bilde 2">
            <a:extLst>
              <a:ext uri="{FF2B5EF4-FFF2-40B4-BE49-F238E27FC236}">
                <a16:creationId xmlns:a16="http://schemas.microsoft.com/office/drawing/2014/main" id="{0ECBAB42-DBD8-4499-8098-5A9CD726A221}"/>
              </a:ext>
            </a:extLst>
          </p:cNvPr>
          <p:cNvPicPr>
            <a:picLocks noChangeAspect="1"/>
          </p:cNvPicPr>
          <p:nvPr/>
        </p:nvPicPr>
        <p:blipFill>
          <a:blip r:embed="rId3">
            <a:lum/>
            <a:alphaModFix/>
          </a:blip>
          <a:srcRect l="-551" r="-207" b="-529"/>
          <a:stretch>
            <a:fillRect/>
          </a:stretch>
        </p:blipFill>
        <p:spPr>
          <a:xfrm>
            <a:off x="1524000" y="1558800"/>
            <a:ext cx="5175360" cy="4138560"/>
          </a:xfrm>
          <a:prstGeom prst="rect">
            <a:avLst/>
          </a:prstGeom>
          <a:noFill/>
          <a:ln>
            <a:noFill/>
          </a:ln>
        </p:spPr>
      </p:pic>
      <p:pic>
        <p:nvPicPr>
          <p:cNvPr id="4" name="Bilde 3">
            <a:extLst>
              <a:ext uri="{FF2B5EF4-FFF2-40B4-BE49-F238E27FC236}">
                <a16:creationId xmlns:a16="http://schemas.microsoft.com/office/drawing/2014/main" id="{2194D2A8-DAE8-493E-8EAE-122669C16B6D}"/>
              </a:ext>
            </a:extLst>
          </p:cNvPr>
          <p:cNvPicPr>
            <a:picLocks noChangeAspect="1"/>
          </p:cNvPicPr>
          <p:nvPr/>
        </p:nvPicPr>
        <p:blipFill>
          <a:blip r:embed="rId4">
            <a:lum/>
            <a:alphaModFix/>
          </a:blip>
          <a:srcRect/>
          <a:stretch>
            <a:fillRect/>
          </a:stretch>
        </p:blipFill>
        <p:spPr>
          <a:xfrm>
            <a:off x="6699360" y="1258920"/>
            <a:ext cx="3770280" cy="5440320"/>
          </a:xfrm>
          <a:prstGeom prst="rect">
            <a:avLst/>
          </a:prstGeom>
          <a:noFill/>
          <a:ln>
            <a:noFill/>
          </a:ln>
        </p:spPr>
      </p:pic>
      <p:sp>
        <p:nvSpPr>
          <p:cNvPr id="5" name="Plassholder for bunntekst 4">
            <a:extLst>
              <a:ext uri="{FF2B5EF4-FFF2-40B4-BE49-F238E27FC236}">
                <a16:creationId xmlns:a16="http://schemas.microsoft.com/office/drawing/2014/main" id="{0A1854A3-D115-4E82-B07D-A95E2DF67329}"/>
              </a:ext>
            </a:extLst>
          </p:cNvPr>
          <p:cNvSpPr>
            <a:spLocks noGrp="1"/>
          </p:cNvSpPr>
          <p:nvPr>
            <p:ph type="ftr" sz="quarter" idx="11"/>
          </p:nvPr>
        </p:nvSpPr>
        <p:spPr/>
        <p:txBody>
          <a:bodyPr/>
          <a:lstStyle/>
          <a:p>
            <a:r>
              <a:rPr lang="en-US"/>
              <a:t>Sabine Rolka, Tyskforum, NDT 2020</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ihåndsform: figur 1">
            <a:extLst>
              <a:ext uri="{FF2B5EF4-FFF2-40B4-BE49-F238E27FC236}">
                <a16:creationId xmlns:a16="http://schemas.microsoft.com/office/drawing/2014/main" id="{20B517B7-F988-4390-AC0D-306E1DCCCC79}"/>
              </a:ext>
            </a:extLst>
          </p:cNvPr>
          <p:cNvSpPr/>
          <p:nvPr/>
        </p:nvSpPr>
        <p:spPr>
          <a:xfrm>
            <a:off x="1981200" y="274680"/>
            <a:ext cx="82296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91440" tIns="45720" rIns="91440" bIns="45720" anchor="ctr" anchorCtr="0" compatLnSpc="1">
            <a:noAutofit/>
          </a:bodyPr>
          <a:lstStyle/>
          <a:p>
            <a:pPr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4000" dirty="0">
                <a:solidFill>
                  <a:srgbClr val="FF0000"/>
                </a:solidFill>
                <a:latin typeface="Calibri" pitchFamily="2"/>
                <a:ea typeface="ＭＳ Ｐゴシック" pitchFamily="2"/>
                <a:cs typeface="ＭＳ Ｐゴシック" pitchFamily="2"/>
              </a:rPr>
              <a:t>Ulrike Behrendt - Beispiele: Jobkarten</a:t>
            </a:r>
          </a:p>
        </p:txBody>
      </p:sp>
      <p:pic>
        <p:nvPicPr>
          <p:cNvPr id="3" name="Bilde 2">
            <a:extLst>
              <a:ext uri="{FF2B5EF4-FFF2-40B4-BE49-F238E27FC236}">
                <a16:creationId xmlns:a16="http://schemas.microsoft.com/office/drawing/2014/main" id="{5C75B39A-2F6E-4779-B241-47D79B0506A0}"/>
              </a:ext>
            </a:extLst>
          </p:cNvPr>
          <p:cNvPicPr>
            <a:picLocks noChangeAspect="1"/>
          </p:cNvPicPr>
          <p:nvPr/>
        </p:nvPicPr>
        <p:blipFill>
          <a:blip r:embed="rId3">
            <a:lum/>
            <a:alphaModFix/>
          </a:blip>
          <a:srcRect l="-1339" t="-662" r="-292" b="-2007"/>
          <a:stretch>
            <a:fillRect/>
          </a:stretch>
        </p:blipFill>
        <p:spPr>
          <a:xfrm rot="480000">
            <a:off x="1404275" y="2240751"/>
            <a:ext cx="4067279" cy="2284560"/>
          </a:xfrm>
          <a:prstGeom prst="rect">
            <a:avLst/>
          </a:prstGeom>
          <a:noFill/>
          <a:ln>
            <a:noFill/>
          </a:ln>
        </p:spPr>
      </p:pic>
      <p:pic>
        <p:nvPicPr>
          <p:cNvPr id="4" name="Bilde 3">
            <a:extLst>
              <a:ext uri="{FF2B5EF4-FFF2-40B4-BE49-F238E27FC236}">
                <a16:creationId xmlns:a16="http://schemas.microsoft.com/office/drawing/2014/main" id="{3BE1CA91-6A9F-4F95-A7EC-DE97FDAE0B7E}"/>
              </a:ext>
            </a:extLst>
          </p:cNvPr>
          <p:cNvPicPr>
            <a:picLocks noChangeAspect="1"/>
          </p:cNvPicPr>
          <p:nvPr/>
        </p:nvPicPr>
        <p:blipFill>
          <a:blip r:embed="rId4">
            <a:lum/>
            <a:alphaModFix/>
          </a:blip>
          <a:srcRect/>
          <a:stretch>
            <a:fillRect/>
          </a:stretch>
        </p:blipFill>
        <p:spPr>
          <a:xfrm rot="360000">
            <a:off x="3713070" y="4141669"/>
            <a:ext cx="4432320" cy="2476440"/>
          </a:xfrm>
          <a:prstGeom prst="rect">
            <a:avLst/>
          </a:prstGeom>
          <a:noFill/>
          <a:ln>
            <a:noFill/>
          </a:ln>
        </p:spPr>
      </p:pic>
      <p:pic>
        <p:nvPicPr>
          <p:cNvPr id="5" name="Bilde 4">
            <a:extLst>
              <a:ext uri="{FF2B5EF4-FFF2-40B4-BE49-F238E27FC236}">
                <a16:creationId xmlns:a16="http://schemas.microsoft.com/office/drawing/2014/main" id="{D4B232F8-7DFF-4D92-B0A8-977E84797ED0}"/>
              </a:ext>
            </a:extLst>
          </p:cNvPr>
          <p:cNvPicPr>
            <a:picLocks noChangeAspect="1"/>
          </p:cNvPicPr>
          <p:nvPr/>
        </p:nvPicPr>
        <p:blipFill>
          <a:blip r:embed="rId5">
            <a:lum/>
            <a:alphaModFix/>
          </a:blip>
          <a:srcRect/>
          <a:stretch>
            <a:fillRect/>
          </a:stretch>
        </p:blipFill>
        <p:spPr>
          <a:xfrm rot="360000">
            <a:off x="5838809" y="1797022"/>
            <a:ext cx="4432320" cy="2463840"/>
          </a:xfrm>
          <a:prstGeom prst="rect">
            <a:avLst/>
          </a:prstGeom>
          <a:noFill/>
          <a:ln>
            <a:noFill/>
          </a:ln>
        </p:spPr>
      </p:pic>
      <p:sp>
        <p:nvSpPr>
          <p:cNvPr id="6" name="Plassholder for bunntekst 5">
            <a:extLst>
              <a:ext uri="{FF2B5EF4-FFF2-40B4-BE49-F238E27FC236}">
                <a16:creationId xmlns:a16="http://schemas.microsoft.com/office/drawing/2014/main" id="{7D9DB76C-62D1-4476-ABE9-E4E745346135}"/>
              </a:ext>
            </a:extLst>
          </p:cNvPr>
          <p:cNvSpPr>
            <a:spLocks noGrp="1"/>
          </p:cNvSpPr>
          <p:nvPr>
            <p:ph type="ftr" sz="quarter" idx="11"/>
          </p:nvPr>
        </p:nvSpPr>
        <p:spPr/>
        <p:txBody>
          <a:bodyPr/>
          <a:lstStyle/>
          <a:p>
            <a:r>
              <a:rPr lang="en-US"/>
              <a:t>Sabine Rolka, Tyskforum, NDT 2020</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BCB194-87E4-4AB3-8A45-A39F60B36E57}"/>
              </a:ext>
            </a:extLst>
          </p:cNvPr>
          <p:cNvSpPr>
            <a:spLocks noGrp="1"/>
          </p:cNvSpPr>
          <p:nvPr>
            <p:ph type="title"/>
          </p:nvPr>
        </p:nvSpPr>
        <p:spPr/>
        <p:txBody>
          <a:bodyPr/>
          <a:lstStyle/>
          <a:p>
            <a:r>
              <a:rPr lang="nb-NO" dirty="0" err="1"/>
              <a:t>Heimat</a:t>
            </a:r>
            <a:r>
              <a:rPr lang="nb-NO" dirty="0"/>
              <a:t> – </a:t>
            </a:r>
            <a:r>
              <a:rPr lang="nb-NO" dirty="0" err="1"/>
              <a:t>wo</a:t>
            </a:r>
            <a:r>
              <a:rPr lang="nb-NO" dirty="0"/>
              <a:t> alles </a:t>
            </a:r>
            <a:r>
              <a:rPr lang="nb-NO" dirty="0" err="1"/>
              <a:t>bleibt</a:t>
            </a:r>
            <a:r>
              <a:rPr lang="nb-NO" dirty="0"/>
              <a:t>, </a:t>
            </a:r>
            <a:r>
              <a:rPr lang="nb-NO" dirty="0" err="1"/>
              <a:t>wie</a:t>
            </a:r>
            <a:r>
              <a:rPr lang="nb-NO" dirty="0"/>
              <a:t> es </a:t>
            </a:r>
            <a:r>
              <a:rPr lang="nb-NO" dirty="0" err="1"/>
              <a:t>nie</a:t>
            </a:r>
            <a:r>
              <a:rPr lang="nb-NO" dirty="0"/>
              <a:t> </a:t>
            </a:r>
            <a:r>
              <a:rPr lang="nb-NO" dirty="0" err="1"/>
              <a:t>war</a:t>
            </a:r>
            <a:endParaRPr lang="nb-NO" dirty="0"/>
          </a:p>
        </p:txBody>
      </p:sp>
      <p:sp>
        <p:nvSpPr>
          <p:cNvPr id="3" name="Plassholder for innhold 2">
            <a:extLst>
              <a:ext uri="{FF2B5EF4-FFF2-40B4-BE49-F238E27FC236}">
                <a16:creationId xmlns:a16="http://schemas.microsoft.com/office/drawing/2014/main" id="{675CEB89-CB38-4FBF-B05D-C271BE26A814}"/>
              </a:ext>
            </a:extLst>
          </p:cNvPr>
          <p:cNvSpPr>
            <a:spLocks noGrp="1"/>
          </p:cNvSpPr>
          <p:nvPr>
            <p:ph idx="1"/>
          </p:nvPr>
        </p:nvSpPr>
        <p:spPr/>
        <p:txBody>
          <a:bodyPr/>
          <a:lstStyle/>
          <a:p>
            <a:r>
              <a:rPr lang="nb-NO" dirty="0"/>
              <a:t>TAGUNG:</a:t>
            </a:r>
          </a:p>
          <a:p>
            <a:r>
              <a:rPr lang="nb-NO" dirty="0"/>
              <a:t>https://einsteinforum.de/tagung/heimat-wo-alles-bleibt-wie-es-nie-war/ </a:t>
            </a:r>
          </a:p>
          <a:p>
            <a:r>
              <a:rPr lang="nb-NO" dirty="0"/>
              <a:t>03.12. – 05.12.2020</a:t>
            </a:r>
          </a:p>
        </p:txBody>
      </p:sp>
      <p:sp>
        <p:nvSpPr>
          <p:cNvPr id="4" name="Plassholder for bunntekst 3">
            <a:extLst>
              <a:ext uri="{FF2B5EF4-FFF2-40B4-BE49-F238E27FC236}">
                <a16:creationId xmlns:a16="http://schemas.microsoft.com/office/drawing/2014/main" id="{FD645C13-7AB1-4D81-B170-17F5C6EB34D3}"/>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63570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BDAC9F-F15C-425D-86E4-DC4AFF5C4879}"/>
              </a:ext>
            </a:extLst>
          </p:cNvPr>
          <p:cNvSpPr>
            <a:spLocks noGrp="1"/>
          </p:cNvSpPr>
          <p:nvPr>
            <p:ph type="title"/>
          </p:nvPr>
        </p:nvSpPr>
        <p:spPr/>
        <p:txBody>
          <a:bodyPr/>
          <a:lstStyle/>
          <a:p>
            <a:pPr algn="l"/>
            <a:r>
              <a:rPr lang="nb-NO" dirty="0"/>
              <a:t>LERNZIELE:</a:t>
            </a:r>
          </a:p>
        </p:txBody>
      </p:sp>
      <p:sp>
        <p:nvSpPr>
          <p:cNvPr id="3" name="Plassholder for innhold 2">
            <a:extLst>
              <a:ext uri="{FF2B5EF4-FFF2-40B4-BE49-F238E27FC236}">
                <a16:creationId xmlns:a16="http://schemas.microsoft.com/office/drawing/2014/main" id="{0068A77D-0F10-4A75-90BE-32ADF2CC1E61}"/>
              </a:ext>
            </a:extLst>
          </p:cNvPr>
          <p:cNvSpPr>
            <a:spLocks noGrp="1"/>
          </p:cNvSpPr>
          <p:nvPr>
            <p:ph idx="1"/>
          </p:nvPr>
        </p:nvSpPr>
        <p:spPr/>
        <p:txBody>
          <a:bodyPr/>
          <a:lstStyle/>
          <a:p>
            <a:r>
              <a:rPr lang="nb-NO" dirty="0"/>
              <a:t>Den </a:t>
            </a:r>
            <a:r>
              <a:rPr lang="nb-NO" dirty="0" err="1"/>
              <a:t>eigenen</a:t>
            </a:r>
            <a:r>
              <a:rPr lang="nb-NO" dirty="0"/>
              <a:t> </a:t>
            </a:r>
            <a:r>
              <a:rPr lang="nb-NO" dirty="0" err="1"/>
              <a:t>Wortschatz</a:t>
            </a:r>
            <a:r>
              <a:rPr lang="nb-NO" dirty="0"/>
              <a:t> </a:t>
            </a:r>
            <a:r>
              <a:rPr lang="nb-NO" dirty="0" err="1"/>
              <a:t>erweitern</a:t>
            </a:r>
            <a:r>
              <a:rPr lang="nb-NO" dirty="0"/>
              <a:t>, </a:t>
            </a:r>
            <a:r>
              <a:rPr lang="nb-NO" dirty="0" err="1"/>
              <a:t>um</a:t>
            </a:r>
            <a:r>
              <a:rPr lang="nb-NO" dirty="0"/>
              <a:t> über </a:t>
            </a:r>
            <a:r>
              <a:rPr lang="nb-NO" dirty="0" err="1"/>
              <a:t>Gefühle</a:t>
            </a:r>
            <a:r>
              <a:rPr lang="nb-NO" dirty="0"/>
              <a:t> zu </a:t>
            </a:r>
            <a:r>
              <a:rPr lang="nb-NO" dirty="0" err="1"/>
              <a:t>sprechen</a:t>
            </a:r>
            <a:r>
              <a:rPr lang="nb-NO" dirty="0"/>
              <a:t>, </a:t>
            </a:r>
            <a:r>
              <a:rPr lang="nb-NO" dirty="0" err="1"/>
              <a:t>Meinungen</a:t>
            </a:r>
            <a:r>
              <a:rPr lang="nb-NO" dirty="0"/>
              <a:t> zu </a:t>
            </a:r>
            <a:r>
              <a:rPr lang="nb-NO" dirty="0" err="1"/>
              <a:t>äu</a:t>
            </a:r>
            <a:r>
              <a:rPr lang="el-GR" dirty="0"/>
              <a:t>β</a:t>
            </a:r>
            <a:r>
              <a:rPr lang="nb-NO" dirty="0" err="1"/>
              <a:t>ern</a:t>
            </a:r>
            <a:r>
              <a:rPr lang="nb-NO" dirty="0"/>
              <a:t>, zu </a:t>
            </a:r>
            <a:r>
              <a:rPr lang="nb-NO" dirty="0" err="1"/>
              <a:t>argumentieren</a:t>
            </a:r>
            <a:endParaRPr lang="nb-NO" dirty="0"/>
          </a:p>
          <a:p>
            <a:r>
              <a:rPr lang="nb-NO" dirty="0"/>
              <a:t>Die </a:t>
            </a:r>
            <a:r>
              <a:rPr lang="nb-NO" dirty="0" err="1"/>
              <a:t>verschiedenen</a:t>
            </a:r>
            <a:r>
              <a:rPr lang="nb-NO" dirty="0"/>
              <a:t> </a:t>
            </a:r>
            <a:r>
              <a:rPr lang="nb-NO" dirty="0" err="1"/>
              <a:t>Facetten</a:t>
            </a:r>
            <a:r>
              <a:rPr lang="nb-NO" dirty="0"/>
              <a:t> des </a:t>
            </a:r>
            <a:r>
              <a:rPr lang="nb-NO" dirty="0" err="1"/>
              <a:t>Begriffs</a:t>
            </a:r>
            <a:r>
              <a:rPr lang="nb-NO" dirty="0"/>
              <a:t> «</a:t>
            </a:r>
            <a:r>
              <a:rPr lang="nb-NO" dirty="0" err="1"/>
              <a:t>Heimat</a:t>
            </a:r>
            <a:r>
              <a:rPr lang="nb-NO" dirty="0"/>
              <a:t>» </a:t>
            </a:r>
            <a:r>
              <a:rPr lang="nb-NO" dirty="0" err="1"/>
              <a:t>verstehen</a:t>
            </a:r>
            <a:endParaRPr lang="nb-NO" dirty="0"/>
          </a:p>
          <a:p>
            <a:r>
              <a:rPr lang="nb-NO" dirty="0" err="1"/>
              <a:t>Einsichten</a:t>
            </a:r>
            <a:r>
              <a:rPr lang="nb-NO" dirty="0"/>
              <a:t> in z. T. </a:t>
            </a:r>
            <a:r>
              <a:rPr lang="nb-NO" dirty="0" err="1"/>
              <a:t>historisch</a:t>
            </a:r>
            <a:r>
              <a:rPr lang="nb-NO" dirty="0"/>
              <a:t> </a:t>
            </a:r>
            <a:r>
              <a:rPr lang="nb-NO" dirty="0" err="1"/>
              <a:t>bedingte</a:t>
            </a:r>
            <a:r>
              <a:rPr lang="nb-NO" dirty="0"/>
              <a:t> </a:t>
            </a:r>
            <a:r>
              <a:rPr lang="nb-NO" dirty="0" err="1"/>
              <a:t>gesellschaftliche</a:t>
            </a:r>
            <a:r>
              <a:rPr lang="nb-NO" dirty="0"/>
              <a:t> </a:t>
            </a:r>
            <a:r>
              <a:rPr lang="nb-NO" dirty="0" err="1"/>
              <a:t>Herausforderungen</a:t>
            </a:r>
            <a:r>
              <a:rPr lang="nb-NO" dirty="0"/>
              <a:t> </a:t>
            </a:r>
            <a:r>
              <a:rPr lang="nb-NO" dirty="0" err="1"/>
              <a:t>Deutschlands</a:t>
            </a:r>
            <a:r>
              <a:rPr lang="nb-NO" dirty="0"/>
              <a:t>  </a:t>
            </a:r>
            <a:r>
              <a:rPr lang="nb-NO" dirty="0" err="1"/>
              <a:t>erwerben</a:t>
            </a:r>
            <a:endParaRPr lang="nb-NO" dirty="0"/>
          </a:p>
          <a:p>
            <a:r>
              <a:rPr lang="nb-NO" dirty="0" err="1"/>
              <a:t>Verschiedene</a:t>
            </a:r>
            <a:r>
              <a:rPr lang="nb-NO" dirty="0"/>
              <a:t> </a:t>
            </a:r>
            <a:r>
              <a:rPr lang="nb-NO" dirty="0" err="1"/>
              <a:t>Argumente</a:t>
            </a:r>
            <a:r>
              <a:rPr lang="nb-NO" dirty="0"/>
              <a:t> </a:t>
            </a:r>
            <a:r>
              <a:rPr lang="nb-NO" dirty="0" err="1"/>
              <a:t>verstehen</a:t>
            </a:r>
            <a:r>
              <a:rPr lang="nb-NO" dirty="0"/>
              <a:t> </a:t>
            </a:r>
            <a:r>
              <a:rPr lang="nb-NO" dirty="0" err="1"/>
              <a:t>lernen</a:t>
            </a:r>
            <a:r>
              <a:rPr lang="nb-NO" dirty="0"/>
              <a:t> (</a:t>
            </a:r>
            <a:r>
              <a:rPr lang="nb-NO" dirty="0" err="1"/>
              <a:t>Ambiguitätstoleranz</a:t>
            </a:r>
            <a:r>
              <a:rPr lang="nb-NO" dirty="0"/>
              <a:t>)</a:t>
            </a:r>
          </a:p>
          <a:p>
            <a:r>
              <a:rPr lang="nb-NO" dirty="0" err="1"/>
              <a:t>Verschiedene</a:t>
            </a:r>
            <a:r>
              <a:rPr lang="nb-NO" dirty="0"/>
              <a:t> digitale </a:t>
            </a:r>
            <a:r>
              <a:rPr lang="nb-NO" dirty="0" err="1"/>
              <a:t>Kommunikationsformen</a:t>
            </a:r>
            <a:r>
              <a:rPr lang="nb-NO" dirty="0"/>
              <a:t> </a:t>
            </a:r>
            <a:r>
              <a:rPr lang="nb-NO" dirty="0" err="1"/>
              <a:t>üben</a:t>
            </a:r>
            <a:r>
              <a:rPr lang="nb-NO" dirty="0"/>
              <a:t> (Chat, </a:t>
            </a:r>
            <a:r>
              <a:rPr lang="nb-NO" dirty="0" err="1"/>
              <a:t>Präsentation</a:t>
            </a:r>
            <a:r>
              <a:rPr lang="nb-NO" dirty="0"/>
              <a:t> (</a:t>
            </a:r>
            <a:r>
              <a:rPr lang="nb-NO" dirty="0" err="1"/>
              <a:t>Vortrag</a:t>
            </a:r>
            <a:r>
              <a:rPr lang="nb-NO" dirty="0"/>
              <a:t>) </a:t>
            </a:r>
          </a:p>
          <a:p>
            <a:endParaRPr lang="nb-NO" dirty="0"/>
          </a:p>
        </p:txBody>
      </p:sp>
      <p:sp>
        <p:nvSpPr>
          <p:cNvPr id="4" name="Plassholder for bunntekst 3">
            <a:extLst>
              <a:ext uri="{FF2B5EF4-FFF2-40B4-BE49-F238E27FC236}">
                <a16:creationId xmlns:a16="http://schemas.microsoft.com/office/drawing/2014/main" id="{53D4636E-BBDD-4E02-93D8-7FDE6C81A3A8}"/>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44824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37710-23FD-4405-A8AA-E4A5E05865A3}"/>
              </a:ext>
            </a:extLst>
          </p:cNvPr>
          <p:cNvSpPr>
            <a:spLocks noGrp="1"/>
          </p:cNvSpPr>
          <p:nvPr>
            <p:ph type="title"/>
          </p:nvPr>
        </p:nvSpPr>
        <p:spPr/>
        <p:txBody>
          <a:bodyPr/>
          <a:lstStyle/>
          <a:p>
            <a:pPr algn="l"/>
            <a:r>
              <a:rPr lang="nb-NO" dirty="0"/>
              <a:t>LEITFRAGEN:</a:t>
            </a:r>
          </a:p>
        </p:txBody>
      </p:sp>
      <p:sp>
        <p:nvSpPr>
          <p:cNvPr id="3" name="Plassholder for innhold 2">
            <a:extLst>
              <a:ext uri="{FF2B5EF4-FFF2-40B4-BE49-F238E27FC236}">
                <a16:creationId xmlns:a16="http://schemas.microsoft.com/office/drawing/2014/main" id="{2CE248DF-D382-4991-8C37-02CDAB467D1C}"/>
              </a:ext>
            </a:extLst>
          </p:cNvPr>
          <p:cNvSpPr>
            <a:spLocks noGrp="1"/>
          </p:cNvSpPr>
          <p:nvPr>
            <p:ph idx="1"/>
          </p:nvPr>
        </p:nvSpPr>
        <p:spPr/>
        <p:txBody>
          <a:bodyPr/>
          <a:lstStyle/>
          <a:p>
            <a:r>
              <a:rPr lang="nb-NO" dirty="0" err="1"/>
              <a:t>Wer</a:t>
            </a:r>
            <a:r>
              <a:rPr lang="nb-NO" dirty="0"/>
              <a:t> bin ich?</a:t>
            </a:r>
          </a:p>
          <a:p>
            <a:r>
              <a:rPr lang="nb-NO" dirty="0" err="1"/>
              <a:t>Woher</a:t>
            </a:r>
            <a:r>
              <a:rPr lang="nb-NO" dirty="0"/>
              <a:t> komme ich?</a:t>
            </a:r>
          </a:p>
          <a:p>
            <a:r>
              <a:rPr lang="nb-NO" dirty="0" err="1"/>
              <a:t>Wohin</a:t>
            </a:r>
            <a:r>
              <a:rPr lang="nb-NO" dirty="0"/>
              <a:t> </a:t>
            </a:r>
            <a:r>
              <a:rPr lang="nb-NO" dirty="0" err="1"/>
              <a:t>will</a:t>
            </a:r>
            <a:r>
              <a:rPr lang="nb-NO" dirty="0"/>
              <a:t> ich?</a:t>
            </a:r>
          </a:p>
          <a:p>
            <a:r>
              <a:rPr lang="nb-NO" dirty="0" err="1"/>
              <a:t>Warum</a:t>
            </a:r>
            <a:r>
              <a:rPr lang="nb-NO" dirty="0"/>
              <a:t>?</a:t>
            </a:r>
          </a:p>
          <a:p>
            <a:r>
              <a:rPr lang="nb-NO" dirty="0" err="1"/>
              <a:t>Wann</a:t>
            </a:r>
            <a:r>
              <a:rPr lang="nb-NO" dirty="0"/>
              <a:t>?</a:t>
            </a:r>
          </a:p>
          <a:p>
            <a:r>
              <a:rPr lang="nb-NO" dirty="0"/>
              <a:t>Wie?</a:t>
            </a:r>
          </a:p>
          <a:p>
            <a:r>
              <a:rPr lang="nb-NO" dirty="0"/>
              <a:t>Wie </a:t>
            </a:r>
            <a:r>
              <a:rPr lang="nb-NO" dirty="0" err="1"/>
              <a:t>fühle</a:t>
            </a:r>
            <a:r>
              <a:rPr lang="nb-NO" dirty="0"/>
              <a:t> ich </a:t>
            </a:r>
            <a:r>
              <a:rPr lang="nb-NO" dirty="0" err="1"/>
              <a:t>mich</a:t>
            </a:r>
            <a:r>
              <a:rPr lang="nb-NO" dirty="0"/>
              <a:t>? </a:t>
            </a:r>
            <a:r>
              <a:rPr lang="nb-NO" dirty="0" err="1"/>
              <a:t>Warum</a:t>
            </a:r>
            <a:r>
              <a:rPr lang="nb-NO" dirty="0"/>
              <a:t>?</a:t>
            </a:r>
          </a:p>
        </p:txBody>
      </p:sp>
      <p:sp>
        <p:nvSpPr>
          <p:cNvPr id="4" name="Plassholder for bunntekst 3">
            <a:extLst>
              <a:ext uri="{FF2B5EF4-FFF2-40B4-BE49-F238E27FC236}">
                <a16:creationId xmlns:a16="http://schemas.microsoft.com/office/drawing/2014/main" id="{CB8AC68B-DCB5-4B30-B2D7-1F2DB4B03BF4}"/>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24887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37A553-44B3-43E9-89FA-5A1A4B7106E1}"/>
              </a:ext>
            </a:extLst>
          </p:cNvPr>
          <p:cNvSpPr>
            <a:spLocks noGrp="1"/>
          </p:cNvSpPr>
          <p:nvPr>
            <p:ph type="title"/>
          </p:nvPr>
        </p:nvSpPr>
        <p:spPr/>
        <p:txBody>
          <a:bodyPr/>
          <a:lstStyle/>
          <a:p>
            <a:pPr algn="l"/>
            <a:r>
              <a:rPr lang="nb-NO" dirty="0"/>
              <a:t>TEXTSORTEN:</a:t>
            </a:r>
          </a:p>
        </p:txBody>
      </p:sp>
      <p:sp>
        <p:nvSpPr>
          <p:cNvPr id="3" name="Plassholder for innhold 2">
            <a:extLst>
              <a:ext uri="{FF2B5EF4-FFF2-40B4-BE49-F238E27FC236}">
                <a16:creationId xmlns:a16="http://schemas.microsoft.com/office/drawing/2014/main" id="{A9C9ADCB-4290-42A1-BDA9-402A1F0C2CB0}"/>
              </a:ext>
            </a:extLst>
          </p:cNvPr>
          <p:cNvSpPr>
            <a:spLocks noGrp="1"/>
          </p:cNvSpPr>
          <p:nvPr>
            <p:ph sz="half" idx="1"/>
          </p:nvPr>
        </p:nvSpPr>
        <p:spPr/>
        <p:txBody>
          <a:bodyPr>
            <a:normAutofit/>
          </a:bodyPr>
          <a:lstStyle/>
          <a:p>
            <a:r>
              <a:rPr lang="nb-NO" dirty="0" err="1"/>
              <a:t>Zeichnungen</a:t>
            </a:r>
            <a:endParaRPr lang="nb-NO" dirty="0"/>
          </a:p>
          <a:p>
            <a:r>
              <a:rPr lang="nb-NO" dirty="0" err="1"/>
              <a:t>Gespräche</a:t>
            </a:r>
            <a:endParaRPr lang="nb-NO" dirty="0"/>
          </a:p>
          <a:p>
            <a:r>
              <a:rPr lang="nb-NO" dirty="0" err="1"/>
              <a:t>Kurzvideos</a:t>
            </a:r>
            <a:endParaRPr lang="nb-NO" dirty="0"/>
          </a:p>
          <a:p>
            <a:r>
              <a:rPr lang="nb-NO" dirty="0" err="1"/>
              <a:t>Gedichte</a:t>
            </a:r>
            <a:endParaRPr lang="nb-NO" dirty="0"/>
          </a:p>
          <a:p>
            <a:endParaRPr lang="nb-NO" dirty="0"/>
          </a:p>
          <a:p>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282088F4-3F6A-446D-B8DC-104309F430AB}"/>
              </a:ext>
            </a:extLst>
          </p:cNvPr>
          <p:cNvSpPr>
            <a:spLocks noGrp="1"/>
          </p:cNvSpPr>
          <p:nvPr>
            <p:ph sz="half" idx="2"/>
          </p:nvPr>
        </p:nvSpPr>
        <p:spPr/>
        <p:txBody>
          <a:bodyPr/>
          <a:lstStyle/>
          <a:p>
            <a:r>
              <a:rPr lang="nb-NO" dirty="0"/>
              <a:t>Fotos</a:t>
            </a:r>
          </a:p>
          <a:p>
            <a:r>
              <a:rPr lang="nb-NO" dirty="0" err="1"/>
              <a:t>Buchtitel</a:t>
            </a:r>
            <a:r>
              <a:rPr lang="nb-NO" dirty="0"/>
              <a:t> und </a:t>
            </a:r>
            <a:r>
              <a:rPr lang="nb-NO" dirty="0" err="1"/>
              <a:t>Klappentexte</a:t>
            </a:r>
            <a:endParaRPr lang="nb-NO" dirty="0"/>
          </a:p>
          <a:p>
            <a:r>
              <a:rPr lang="nb-NO" dirty="0" err="1"/>
              <a:t>Artikel</a:t>
            </a:r>
            <a:r>
              <a:rPr lang="nb-NO" dirty="0"/>
              <a:t> und </a:t>
            </a:r>
            <a:r>
              <a:rPr lang="nb-NO" dirty="0" err="1"/>
              <a:t>Überschriften</a:t>
            </a:r>
            <a:endParaRPr lang="nb-NO" dirty="0"/>
          </a:p>
          <a:p>
            <a:r>
              <a:rPr lang="nb-NO" dirty="0" err="1"/>
              <a:t>Graphic</a:t>
            </a:r>
            <a:r>
              <a:rPr lang="nb-NO" dirty="0"/>
              <a:t> </a:t>
            </a:r>
            <a:r>
              <a:rPr lang="nb-NO" dirty="0" err="1"/>
              <a:t>Novels</a:t>
            </a:r>
            <a:endParaRPr lang="nb-NO" dirty="0"/>
          </a:p>
          <a:p>
            <a:endParaRPr lang="nb-NO" dirty="0"/>
          </a:p>
        </p:txBody>
      </p:sp>
      <p:sp>
        <p:nvSpPr>
          <p:cNvPr id="5" name="Plassholder for bunntekst 4">
            <a:extLst>
              <a:ext uri="{FF2B5EF4-FFF2-40B4-BE49-F238E27FC236}">
                <a16:creationId xmlns:a16="http://schemas.microsoft.com/office/drawing/2014/main" id="{724A60D2-5BAA-464D-857D-14CDFF8BDF96}"/>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104390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C0C2BB-2F18-420E-B7AE-8D7BA767F43F}"/>
              </a:ext>
            </a:extLst>
          </p:cNvPr>
          <p:cNvSpPr>
            <a:spLocks noGrp="1"/>
          </p:cNvSpPr>
          <p:nvPr>
            <p:ph type="title"/>
          </p:nvPr>
        </p:nvSpPr>
        <p:spPr/>
        <p:txBody>
          <a:bodyPr/>
          <a:lstStyle/>
          <a:p>
            <a:pPr algn="l"/>
            <a:r>
              <a:rPr lang="nb-NO" dirty="0" err="1"/>
              <a:t>Methoden</a:t>
            </a:r>
            <a:r>
              <a:rPr lang="nb-NO" dirty="0"/>
              <a:t> und </a:t>
            </a:r>
            <a:r>
              <a:rPr lang="nb-NO" dirty="0" err="1"/>
              <a:t>Sozialformen</a:t>
            </a:r>
            <a:endParaRPr lang="nb-NO" dirty="0"/>
          </a:p>
        </p:txBody>
      </p:sp>
      <p:sp>
        <p:nvSpPr>
          <p:cNvPr id="3" name="Plassholder for innhold 2">
            <a:extLst>
              <a:ext uri="{FF2B5EF4-FFF2-40B4-BE49-F238E27FC236}">
                <a16:creationId xmlns:a16="http://schemas.microsoft.com/office/drawing/2014/main" id="{1AB09A36-5C81-4174-B9CA-62B28F5F5452}"/>
              </a:ext>
            </a:extLst>
          </p:cNvPr>
          <p:cNvSpPr>
            <a:spLocks noGrp="1"/>
          </p:cNvSpPr>
          <p:nvPr>
            <p:ph sz="half" idx="1"/>
          </p:nvPr>
        </p:nvSpPr>
        <p:spPr/>
        <p:txBody>
          <a:bodyPr>
            <a:normAutofit fontScale="77500" lnSpcReduction="20000"/>
          </a:bodyPr>
          <a:lstStyle/>
          <a:p>
            <a:r>
              <a:rPr lang="nb-NO" dirty="0" err="1"/>
              <a:t>Zeichnen</a:t>
            </a:r>
            <a:r>
              <a:rPr lang="nb-NO" dirty="0"/>
              <a:t> und </a:t>
            </a:r>
            <a:r>
              <a:rPr lang="nb-NO" dirty="0" err="1"/>
              <a:t>Beschriften</a:t>
            </a:r>
            <a:endParaRPr lang="nb-NO" dirty="0"/>
          </a:p>
          <a:p>
            <a:r>
              <a:rPr lang="nb-NO" dirty="0" err="1"/>
              <a:t>Rollenspiele</a:t>
            </a:r>
            <a:endParaRPr lang="nb-NO" dirty="0"/>
          </a:p>
          <a:p>
            <a:r>
              <a:rPr lang="nb-NO" dirty="0" err="1"/>
              <a:t>Gedichte</a:t>
            </a:r>
            <a:r>
              <a:rPr lang="nb-NO" dirty="0"/>
              <a:t> </a:t>
            </a:r>
            <a:r>
              <a:rPr lang="nb-NO" dirty="0" err="1"/>
              <a:t>analysieren</a:t>
            </a:r>
            <a:r>
              <a:rPr lang="nb-NO" dirty="0"/>
              <a:t> und </a:t>
            </a:r>
            <a:r>
              <a:rPr lang="nb-NO" dirty="0" err="1"/>
              <a:t>vortragen</a:t>
            </a:r>
            <a:r>
              <a:rPr lang="nb-NO" dirty="0"/>
              <a:t> (</a:t>
            </a:r>
            <a:r>
              <a:rPr lang="nb-NO" dirty="0" err="1"/>
              <a:t>Performanz</a:t>
            </a:r>
            <a:r>
              <a:rPr lang="nb-NO" dirty="0"/>
              <a:t>)</a:t>
            </a:r>
          </a:p>
          <a:p>
            <a:r>
              <a:rPr lang="nb-NO" dirty="0"/>
              <a:t>Vermutungen </a:t>
            </a:r>
            <a:r>
              <a:rPr lang="nb-NO" dirty="0" err="1"/>
              <a:t>anstellen</a:t>
            </a:r>
            <a:r>
              <a:rPr lang="nb-NO" dirty="0"/>
              <a:t> (</a:t>
            </a:r>
            <a:r>
              <a:rPr lang="nb-NO" dirty="0" err="1"/>
              <a:t>Titel</a:t>
            </a:r>
            <a:r>
              <a:rPr lang="nb-NO" dirty="0"/>
              <a:t>)</a:t>
            </a:r>
          </a:p>
          <a:p>
            <a:r>
              <a:rPr lang="nb-NO" dirty="0" err="1"/>
              <a:t>Bildeindrücke</a:t>
            </a:r>
            <a:r>
              <a:rPr lang="nb-NO" dirty="0"/>
              <a:t> </a:t>
            </a:r>
            <a:r>
              <a:rPr lang="nb-NO" dirty="0" err="1"/>
              <a:t>erschlie</a:t>
            </a:r>
            <a:r>
              <a:rPr lang="nb-NO" dirty="0"/>
              <a:t>βen</a:t>
            </a:r>
          </a:p>
          <a:p>
            <a:r>
              <a:rPr lang="nb-NO" dirty="0" err="1"/>
              <a:t>Verschiedene</a:t>
            </a:r>
            <a:r>
              <a:rPr lang="nb-NO" dirty="0"/>
              <a:t> </a:t>
            </a:r>
            <a:r>
              <a:rPr lang="nb-NO" dirty="0" err="1"/>
              <a:t>Textsorten</a:t>
            </a:r>
            <a:r>
              <a:rPr lang="nb-NO" dirty="0"/>
              <a:t> </a:t>
            </a:r>
            <a:r>
              <a:rPr lang="nb-NO" dirty="0" err="1"/>
              <a:t>lesen</a:t>
            </a:r>
            <a:r>
              <a:rPr lang="nb-NO" dirty="0"/>
              <a:t> und </a:t>
            </a:r>
            <a:r>
              <a:rPr lang="nb-NO" dirty="0" err="1"/>
              <a:t>verstehen</a:t>
            </a:r>
            <a:r>
              <a:rPr lang="nb-NO" dirty="0"/>
              <a:t> über </a:t>
            </a:r>
            <a:r>
              <a:rPr lang="nb-NO" dirty="0" err="1"/>
              <a:t>Wortschatzarbeit</a:t>
            </a:r>
            <a:r>
              <a:rPr lang="nb-NO" dirty="0"/>
              <a:t>, </a:t>
            </a:r>
            <a:r>
              <a:rPr lang="nb-NO" dirty="0" err="1"/>
              <a:t>gezielte</a:t>
            </a:r>
            <a:r>
              <a:rPr lang="nb-NO" dirty="0"/>
              <a:t> </a:t>
            </a:r>
            <a:r>
              <a:rPr lang="nb-NO" dirty="0" err="1"/>
              <a:t>Fragen</a:t>
            </a:r>
            <a:r>
              <a:rPr lang="nb-NO" dirty="0"/>
              <a:t> und </a:t>
            </a:r>
            <a:r>
              <a:rPr lang="nb-NO" dirty="0" err="1"/>
              <a:t>Notizen</a:t>
            </a:r>
            <a:r>
              <a:rPr lang="nb-NO" dirty="0"/>
              <a:t>- machen, </a:t>
            </a:r>
            <a:r>
              <a:rPr lang="nb-NO" dirty="0" err="1"/>
              <a:t>zusammenfassen</a:t>
            </a:r>
            <a:r>
              <a:rPr lang="nb-NO" dirty="0"/>
              <a:t> und </a:t>
            </a:r>
            <a:r>
              <a:rPr lang="nb-NO" dirty="0" err="1"/>
              <a:t>reflektieren</a:t>
            </a:r>
            <a:r>
              <a:rPr lang="nb-NO" dirty="0"/>
              <a:t> (</a:t>
            </a:r>
            <a:r>
              <a:rPr lang="nb-NO" dirty="0" err="1"/>
              <a:t>mündlich</a:t>
            </a:r>
            <a:r>
              <a:rPr lang="nb-NO" dirty="0"/>
              <a:t> u. </a:t>
            </a:r>
            <a:r>
              <a:rPr lang="nb-NO" dirty="0" err="1"/>
              <a:t>schriftlich</a:t>
            </a:r>
            <a:r>
              <a:rPr lang="nb-NO" dirty="0"/>
              <a:t>) </a:t>
            </a:r>
          </a:p>
          <a:p>
            <a:endParaRPr lang="nb-NO" dirty="0"/>
          </a:p>
        </p:txBody>
      </p:sp>
      <p:sp>
        <p:nvSpPr>
          <p:cNvPr id="4" name="Plassholder for innhold 3">
            <a:extLst>
              <a:ext uri="{FF2B5EF4-FFF2-40B4-BE49-F238E27FC236}">
                <a16:creationId xmlns:a16="http://schemas.microsoft.com/office/drawing/2014/main" id="{A748B19D-958D-4FEE-BA90-E0E40B97E645}"/>
              </a:ext>
            </a:extLst>
          </p:cNvPr>
          <p:cNvSpPr>
            <a:spLocks noGrp="1"/>
          </p:cNvSpPr>
          <p:nvPr>
            <p:ph sz="half" idx="2"/>
          </p:nvPr>
        </p:nvSpPr>
        <p:spPr/>
        <p:txBody>
          <a:bodyPr>
            <a:normAutofit fontScale="77500" lnSpcReduction="20000"/>
          </a:bodyPr>
          <a:lstStyle/>
          <a:p>
            <a:r>
              <a:rPr lang="nb-NO" dirty="0" err="1"/>
              <a:t>Einzelarbeit</a:t>
            </a:r>
            <a:r>
              <a:rPr lang="nb-NO" dirty="0"/>
              <a:t> (THINK)</a:t>
            </a:r>
          </a:p>
          <a:p>
            <a:r>
              <a:rPr lang="nb-NO" dirty="0" err="1"/>
              <a:t>Paararbeit</a:t>
            </a:r>
            <a:r>
              <a:rPr lang="nb-NO" dirty="0"/>
              <a:t> (PAIR)</a:t>
            </a:r>
          </a:p>
          <a:p>
            <a:r>
              <a:rPr lang="nb-NO" dirty="0" err="1"/>
              <a:t>Gruppenarbeit</a:t>
            </a:r>
            <a:r>
              <a:rPr lang="nb-NO" dirty="0"/>
              <a:t>/Plenum (SHARE)</a:t>
            </a:r>
          </a:p>
        </p:txBody>
      </p:sp>
      <p:sp>
        <p:nvSpPr>
          <p:cNvPr id="5" name="Plassholder for bunntekst 4">
            <a:extLst>
              <a:ext uri="{FF2B5EF4-FFF2-40B4-BE49-F238E27FC236}">
                <a16:creationId xmlns:a16="http://schemas.microsoft.com/office/drawing/2014/main" id="{0806945E-8760-48F6-9AC9-40ED2C50129D}"/>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219876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5" name="Rectangle 24">
            <a:extLst>
              <a:ext uri="{FF2B5EF4-FFF2-40B4-BE49-F238E27FC236}">
                <a16:creationId xmlns:a16="http://schemas.microsoft.com/office/drawing/2014/main" id="{1996F86B-8A8D-482B-AB2B-1A8EE4EF2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F7B2BC4-6DAA-43BB-BBF8-74F5943185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9" name="Picture 28">
            <a:extLst>
              <a:ext uri="{FF2B5EF4-FFF2-40B4-BE49-F238E27FC236}">
                <a16:creationId xmlns:a16="http://schemas.microsoft.com/office/drawing/2014/main" id="{1E9DBD7B-6F32-47F1-9654-A2CB59691D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1" name="Rectangle 30">
            <a:extLst>
              <a:ext uri="{FF2B5EF4-FFF2-40B4-BE49-F238E27FC236}">
                <a16:creationId xmlns:a16="http://schemas.microsoft.com/office/drawing/2014/main" id="{2A06CCF8-E75B-4B55-99FB-2D76CBD1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F55E8D-2CEA-40CC-84B8-110F9CCFE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03899BD-A4C7-4D2F-B882-E373ADDBF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442832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83D2466-9D1D-4DC0-BC4A-26A06B9C256A}"/>
              </a:ext>
            </a:extLst>
          </p:cNvPr>
          <p:cNvSpPr>
            <a:spLocks noGrp="1"/>
          </p:cNvSpPr>
          <p:nvPr>
            <p:ph type="title"/>
          </p:nvPr>
        </p:nvSpPr>
        <p:spPr>
          <a:xfrm>
            <a:off x="1969804" y="3428998"/>
            <a:ext cx="2658856" cy="2268559"/>
          </a:xfrm>
        </p:spPr>
        <p:txBody>
          <a:bodyPr vert="horz" lIns="91440" tIns="45720" rIns="91440" bIns="45720" rtlCol="0" anchor="t">
            <a:normAutofit fontScale="90000"/>
          </a:bodyPr>
          <a:lstStyle/>
          <a:p>
            <a:pPr algn="l"/>
            <a:r>
              <a:rPr lang="en-US" sz="1800" dirty="0"/>
              <a:t>Das Kind in </a:t>
            </a:r>
            <a:r>
              <a:rPr lang="en-US" sz="1800" dirty="0" err="1"/>
              <a:t>dir</a:t>
            </a:r>
            <a:r>
              <a:rPr lang="en-US" sz="1800" dirty="0"/>
              <a:t> muss Heimat </a:t>
            </a:r>
            <a:r>
              <a:rPr lang="en-US" sz="1800" dirty="0" err="1"/>
              <a:t>finden</a:t>
            </a:r>
            <a:br>
              <a:rPr lang="en-US" sz="1800" dirty="0"/>
            </a:br>
            <a:r>
              <a:rPr lang="en-US" sz="3200"/>
              <a:t>Aufgabe:</a:t>
            </a:r>
            <a:r>
              <a:rPr lang="en-US" sz="2000"/>
              <a:t>Lest</a:t>
            </a:r>
            <a:r>
              <a:rPr lang="en-US" sz="3200" dirty="0"/>
              <a:t> </a:t>
            </a:r>
            <a:r>
              <a:rPr lang="en-US" sz="2000" dirty="0"/>
              <a:t>die </a:t>
            </a:r>
            <a:r>
              <a:rPr lang="en-US" sz="2000" dirty="0" err="1"/>
              <a:t>die</a:t>
            </a:r>
            <a:r>
              <a:rPr lang="en-US" sz="2000" dirty="0"/>
              <a:t> </a:t>
            </a:r>
            <a:r>
              <a:rPr lang="en-US" sz="2000" dirty="0" err="1"/>
              <a:t>Beschriftungen</a:t>
            </a:r>
            <a:r>
              <a:rPr lang="en-US" sz="2000" dirty="0"/>
              <a:t> </a:t>
            </a:r>
            <a:r>
              <a:rPr lang="en-US" sz="2000" dirty="0" err="1"/>
              <a:t>durch</a:t>
            </a:r>
            <a:r>
              <a:rPr lang="en-US" sz="2000" dirty="0"/>
              <a:t>.</a:t>
            </a:r>
            <a:br>
              <a:rPr lang="en-US" sz="2000" dirty="0"/>
            </a:br>
            <a:r>
              <a:rPr lang="en-US" sz="2000" dirty="0" err="1"/>
              <a:t>Checkt</a:t>
            </a:r>
            <a:r>
              <a:rPr lang="en-US" sz="2000" dirty="0"/>
              <a:t> </a:t>
            </a:r>
            <a:r>
              <a:rPr lang="en-US" sz="2000" dirty="0" err="1"/>
              <a:t>unbekannte</a:t>
            </a:r>
            <a:r>
              <a:rPr lang="en-US" sz="2000" dirty="0"/>
              <a:t> </a:t>
            </a:r>
            <a:r>
              <a:rPr lang="en-US" sz="2000" dirty="0" err="1"/>
              <a:t>Wörter</a:t>
            </a:r>
            <a:r>
              <a:rPr lang="en-US" sz="2000" dirty="0"/>
              <a:t>. </a:t>
            </a:r>
            <a:r>
              <a:rPr lang="en-US" sz="2000" dirty="0" err="1"/>
              <a:t>Notiert</a:t>
            </a:r>
            <a:r>
              <a:rPr lang="en-US" sz="2000" dirty="0"/>
              <a:t> </a:t>
            </a:r>
            <a:r>
              <a:rPr lang="en-US" sz="2000" dirty="0" err="1"/>
              <a:t>einen</a:t>
            </a:r>
            <a:r>
              <a:rPr lang="en-US" sz="2000" dirty="0"/>
              <a:t> </a:t>
            </a:r>
            <a:r>
              <a:rPr lang="en-US" sz="2000" dirty="0" err="1"/>
              <a:t>Satz</a:t>
            </a:r>
            <a:r>
              <a:rPr lang="en-US" sz="2000" dirty="0"/>
              <a:t>: Was </a:t>
            </a:r>
            <a:r>
              <a:rPr lang="en-US" sz="2000" dirty="0" err="1"/>
              <a:t>stresst</a:t>
            </a:r>
            <a:r>
              <a:rPr lang="en-US" sz="2000" dirty="0"/>
              <a:t> dieses Kind?</a:t>
            </a:r>
          </a:p>
        </p:txBody>
      </p:sp>
      <p:pic>
        <p:nvPicPr>
          <p:cNvPr id="6" name="Plassholder for innhold 5" descr="Et bilde som inneholder tekst, tavle&#10;&#10;Automatisk generert beskrivelse">
            <a:extLst>
              <a:ext uri="{FF2B5EF4-FFF2-40B4-BE49-F238E27FC236}">
                <a16:creationId xmlns:a16="http://schemas.microsoft.com/office/drawing/2014/main" id="{C195905E-4A60-4CDB-A131-B40222A755F3}"/>
              </a:ext>
            </a:extLst>
          </p:cNvPr>
          <p:cNvPicPr>
            <a:picLocks noGrp="1" noChangeAspect="1"/>
          </p:cNvPicPr>
          <p:nvPr>
            <p:ph sz="half" idx="2"/>
          </p:nvPr>
        </p:nvPicPr>
        <p:blipFill rotWithShape="1">
          <a:blip r:embed="rId5"/>
          <a:srcRect l="13541" r="-1" b="-1"/>
          <a:stretch/>
        </p:blipFill>
        <p:spPr>
          <a:xfrm rot="5400000">
            <a:off x="4981389" y="454696"/>
            <a:ext cx="6858000" cy="5949061"/>
          </a:xfrm>
          <a:prstGeom prst="rect">
            <a:avLst/>
          </a:prstGeom>
          <a:ln w="12700">
            <a:solidFill>
              <a:schemeClr val="tx1"/>
            </a:solidFill>
          </a:ln>
        </p:spPr>
      </p:pic>
      <p:sp>
        <p:nvSpPr>
          <p:cNvPr id="37" name="Rectangle 36">
            <a:extLst>
              <a:ext uri="{FF2B5EF4-FFF2-40B4-BE49-F238E27FC236}">
                <a16:creationId xmlns:a16="http://schemas.microsoft.com/office/drawing/2014/main" id="{4C7118A3-ECB4-4619-AA16-3E9684D0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258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bunntekst 2">
            <a:extLst>
              <a:ext uri="{FF2B5EF4-FFF2-40B4-BE49-F238E27FC236}">
                <a16:creationId xmlns:a16="http://schemas.microsoft.com/office/drawing/2014/main" id="{05862810-DC22-4BE9-B291-BCE366C986A1}"/>
              </a:ext>
            </a:extLst>
          </p:cNvPr>
          <p:cNvSpPr>
            <a:spLocks noGrp="1"/>
          </p:cNvSpPr>
          <p:nvPr>
            <p:ph type="ftr" sz="quarter" idx="11"/>
          </p:nvPr>
        </p:nvSpPr>
        <p:spPr/>
        <p:txBody>
          <a:bodyPr/>
          <a:lstStyle/>
          <a:p>
            <a:r>
              <a:rPr lang="en-US"/>
              <a:t>Sabine Rolka, Tyskforum, NDT 2020</a:t>
            </a:r>
            <a:endParaRPr lang="en-US" dirty="0"/>
          </a:p>
        </p:txBody>
      </p:sp>
    </p:spTree>
    <p:extLst>
      <p:ext uri="{BB962C8B-B14F-4D97-AF65-F5344CB8AC3E}">
        <p14:creationId xmlns:p14="http://schemas.microsoft.com/office/powerpoint/2010/main" val="32144254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3347</Words>
  <Application>Microsoft Macintosh PowerPoint</Application>
  <PresentationFormat>Widescreen</PresentationFormat>
  <Paragraphs>418</Paragraphs>
  <Slides>48</Slides>
  <Notes>2</Notes>
  <HiddenSlides>0</HiddenSlides>
  <MMClips>3</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48</vt:i4>
      </vt:variant>
    </vt:vector>
  </HeadingPairs>
  <TitlesOfParts>
    <vt:vector size="55" baseType="lpstr">
      <vt:lpstr>Arial</vt:lpstr>
      <vt:lpstr>Calibri</vt:lpstr>
      <vt:lpstr>MS Shell Dlg 2</vt:lpstr>
      <vt:lpstr>PT Serif</vt:lpstr>
      <vt:lpstr>Wingdings</vt:lpstr>
      <vt:lpstr>Wingdings 3</vt:lpstr>
      <vt:lpstr>Madison</vt:lpstr>
      <vt:lpstr>Heimatsuche von Wolf Biermann bis Nora Krug</vt:lpstr>
      <vt:lpstr>INHALT: </vt:lpstr>
      <vt:lpstr>Lehrplan und Lernziele FSP01-02</vt:lpstr>
      <vt:lpstr>Lehrplan und Lernziele FSP01-02</vt:lpstr>
      <vt:lpstr>LERNZIELE:</vt:lpstr>
      <vt:lpstr>LEITFRAGEN:</vt:lpstr>
      <vt:lpstr>TEXTSORTEN:</vt:lpstr>
      <vt:lpstr>Methoden und Sozialformen</vt:lpstr>
      <vt:lpstr>Das Kind in dir muss Heimat finden Aufgabe:Lest die die Beschriftungen durch. Checkt unbekannte Wörter. Notiert einen Satz: Was stresst dieses Kind?</vt:lpstr>
      <vt:lpstr>Aufgabe: Seht euch das Video an. Notiert Stichworte zu angegebenen Punkten. Vergleicht mit einem Mitschüler. </vt:lpstr>
      <vt:lpstr>Das Kind in dir muss Heimat finden</vt:lpstr>
      <vt:lpstr>Aufgabe: Du triffst deine Freundin auf einer Tupperparty und erkundigst dich nach ihrem Baby.</vt:lpstr>
      <vt:lpstr>Aufgabe: Sieh dir das Coverfoto an.</vt:lpstr>
      <vt:lpstr>Aufgabe:  Recherchiert: Wo liegt Königsberg? Wie heiβt die Stadt heute? Welcher Denker kommt aus dieser Stadt? Notiert diese Antworten. Welche Lieblingsbeschäftigung hat Hannah Ahrendt als Kind? Habt ihr ein anderes Wort für «Nachdenken»? Beschreibt ihr Zimmer.</vt:lpstr>
      <vt:lpstr>PowerPoint-presentasjon</vt:lpstr>
      <vt:lpstr>Gavagai? ein Gedankenexperiment</vt:lpstr>
      <vt:lpstr>Kübra Gümüsay: Sprache und Sein. (B1)  Kübra Gümüsay: "Sprache und Sein" | Kulturjournal | NDR - Bing video</vt:lpstr>
      <vt:lpstr>Wolf Biermann – ein Heimatsucher https://www.magistrix.de/news/musik/16484-der-heimatsucher</vt:lpstr>
      <vt:lpstr>PowerPoint-presentasjon</vt:lpstr>
      <vt:lpstr>Thomas Heise: Heimat ist ein Raum aus Zeit</vt:lpstr>
      <vt:lpstr>Die Muppets als Influencer.</vt:lpstr>
      <vt:lpstr>Influencer –   Niveau B1 Schaut euch das Video an. Aufgabe: Notiert die Schlüsselwörter aus dem Video,warum der Influencer zu einer Heimat werden kann. Diskutiert in der Gruppe.</vt:lpstr>
      <vt:lpstr>Der Mensch und KI (Künstliche Intelligenz)</vt:lpstr>
      <vt:lpstr>Tokenismus EPISODE HERUNTERLADEN (srf.ch) </vt:lpstr>
      <vt:lpstr>Der Stammtisch</vt:lpstr>
      <vt:lpstr>https://www.berliner-zeitung.de/kultur-vergnuegen/vietnamesen-berlin-viet-deutsch-ist-zuhause-da-wo-die-sternfruechte-suess-sind-li.116745</vt:lpstr>
      <vt:lpstr>Elif Shafak «Schau mich an».  Buchbesprechung von Petra Pluwatsch in der Frankfurter Rundschau vom 06.11.2020 https://www.fr.de/kultur/literatur/elif-shafak-schau-mich-an-die-macht-der-blicke-90092685.html</vt:lpstr>
      <vt:lpstr>«Vielleicht werden uns ja die tiefsten Wunden über die Augen versetzt, « spekuliert einer, der es wissen muss: BC, ein Mann mit groβen Händen und einem winzig kleinen Körper. Kaum 80 cm misst er. Unablässig ist er der Neugier einer Welt ausgesetzt, die sich kaum sattsehen kann an seinem Anderssein.</vt:lpstr>
      <vt:lpstr>AUFGABE: Das Buchcover der Graphic Novel von Birgit Weyhe (links) verrät uns, wo in Deutschland wir sind. Wo? Notiere die Antwort. Der Textauszug aus der graphic novel rechts stellt eine Verbindung her zu einem Land. Welchem? Welches Tier ist das ? Was trägt es im Maul?</vt:lpstr>
      <vt:lpstr>Zwischen den Welten - „Madgermanes“ von Birgit Weyhe (tagesspiegel.de)</vt:lpstr>
      <vt:lpstr>https://www.comic.de/2020/07/heimat-ist-mehr-als-nur-ein-ort-lebenslinien/</vt:lpstr>
      <vt:lpstr>May Ayim (1960 – 1996)</vt:lpstr>
      <vt:lpstr>May Ayim:Grenzenlos und unverschämt. https://vimeo.com/148467687 </vt:lpstr>
      <vt:lpstr>May Ayim – grenzenlos und unverschämt (2)</vt:lpstr>
      <vt:lpstr>AUFGABEN ZUM GEDICHT</vt:lpstr>
      <vt:lpstr>AUFGABEN  - B1 begleitheft-_heimat1.pdf (goethe.de)</vt:lpstr>
      <vt:lpstr>Aufgabe: Diskutiere mir einem Mitschüler folgende Aussagen. Leitet euren Kommentar so ein: Wir glauben, dass….</vt:lpstr>
      <vt:lpstr>https://www.youtube.com/watch?v=3K_AMkqFvyM</vt:lpstr>
      <vt:lpstr>https://www.wortwolken.com HEIMAT – Zusammenfassung: Aufgabe: Sammle Stichwörter zu den verschiedenen Aspekten des Begriffs.</vt:lpstr>
      <vt:lpstr>Literatur:</vt:lpstr>
      <vt:lpstr>PowerPoint-presentasjon</vt:lpstr>
      <vt:lpstr>Digitale Tools</vt:lpstr>
      <vt:lpstr>Redemittel:</vt:lpstr>
      <vt:lpstr>Redemittel </vt:lpstr>
      <vt:lpstr>Heim - Heimat  Aufgabe: Arbeitet paarweise. Erklärt einander mündlich abwechselnd auf Deutsch die Bedeutung der nachstehenden Wörter.</vt:lpstr>
      <vt:lpstr>PowerPoint-presentasjon</vt:lpstr>
      <vt:lpstr>PowerPoint-presentasjon</vt:lpstr>
      <vt:lpstr>Heimat – wo alles bleibt, wie es nie war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Heimatsuche von Wolf Biermann bis Nora Krug</dc:title>
  <dc:creator>Sabine Rolka</dc:creator>
  <cp:lastModifiedBy>Sjur Rynningen Bie-Lorentzen</cp:lastModifiedBy>
  <cp:revision>14</cp:revision>
  <dcterms:created xsi:type="dcterms:W3CDTF">2020-11-25T20:22:21Z</dcterms:created>
  <dcterms:modified xsi:type="dcterms:W3CDTF">2020-11-30T08:13:10Z</dcterms:modified>
</cp:coreProperties>
</file>